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70" r:id="rId2"/>
    <p:sldId id="256" r:id="rId3"/>
    <p:sldId id="277" r:id="rId4"/>
    <p:sldId id="278" r:id="rId5"/>
    <p:sldId id="279" r:id="rId6"/>
    <p:sldId id="280" r:id="rId7"/>
    <p:sldId id="274" r:id="rId8"/>
    <p:sldId id="275" r:id="rId9"/>
    <p:sldId id="257" r:id="rId10"/>
    <p:sldId id="271" r:id="rId11"/>
    <p:sldId id="272" r:id="rId12"/>
    <p:sldId id="267" r:id="rId13"/>
    <p:sldId id="268" r:id="rId14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CC"/>
    <a:srgbClr val="CBA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7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8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683C5-E3B4-4B26-B656-2A337C0F67A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BA03361-12E1-4E15-B42C-FBF1687498A8}">
      <dgm:prSet phldrT="[Texto]" custT="1"/>
      <dgm:spPr>
        <a:solidFill>
          <a:srgbClr val="595478"/>
        </a:solidFill>
      </dgm:spPr>
      <dgm:t>
        <a:bodyPr/>
        <a:lstStyle/>
        <a:p>
          <a:r>
            <a:rPr lang="es-ES" sz="1800" b="1" dirty="0">
              <a:solidFill>
                <a:srgbClr val="FBF1D2"/>
              </a:solidFill>
              <a:latin typeface="Lucida Sans" pitchFamily="34" charset="0"/>
            </a:rPr>
            <a:t>Deceso</a:t>
          </a:r>
        </a:p>
      </dgm:t>
    </dgm:pt>
    <dgm:pt modelId="{5082D9DB-8323-4EBD-9D9F-01432ED4B556}" type="parTrans" cxnId="{DD0AE179-C1EC-44D9-BD9D-E0F732D71F70}">
      <dgm:prSet/>
      <dgm:spPr/>
      <dgm:t>
        <a:bodyPr/>
        <a:lstStyle/>
        <a:p>
          <a:endParaRPr lang="es-ES"/>
        </a:p>
      </dgm:t>
    </dgm:pt>
    <dgm:pt modelId="{4E2E7D10-2E54-49E7-B18F-839C7BAD5094}" type="sibTrans" cxnId="{DD0AE179-C1EC-44D9-BD9D-E0F732D71F70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es-ES"/>
        </a:p>
      </dgm:t>
    </dgm:pt>
    <dgm:pt modelId="{A1575B2B-41DC-450F-96B7-85A61CC1BB6B}">
      <dgm:prSet phldrT="[Texto]"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Orientación 24 hrs.</a:t>
          </a:r>
        </a:p>
      </dgm:t>
    </dgm:pt>
    <dgm:pt modelId="{D9B95228-6DCB-4A80-A129-C061A54A766B}" type="parTrans" cxnId="{CA36E92F-029E-4F60-B3BE-FA9846ED653D}">
      <dgm:prSet/>
      <dgm:spPr/>
      <dgm:t>
        <a:bodyPr/>
        <a:lstStyle/>
        <a:p>
          <a:endParaRPr lang="es-ES"/>
        </a:p>
      </dgm:t>
    </dgm:pt>
    <dgm:pt modelId="{0567383B-8AE1-4795-A14D-4FC0315EF8BF}" type="sibTrans" cxnId="{CA36E92F-029E-4F60-B3BE-FA9846ED653D}">
      <dgm:prSet/>
      <dgm:spPr/>
      <dgm:t>
        <a:bodyPr/>
        <a:lstStyle/>
        <a:p>
          <a:endParaRPr lang="es-ES"/>
        </a:p>
      </dgm:t>
    </dgm:pt>
    <dgm:pt modelId="{14EB39F3-CE5C-4A48-9C23-31B34DCC9259}">
      <dgm:prSet phldrT="[Texto]" custT="1"/>
      <dgm:spPr>
        <a:solidFill>
          <a:srgbClr val="595478"/>
        </a:solidFill>
      </dgm:spPr>
      <dgm:t>
        <a:bodyPr/>
        <a:lstStyle/>
        <a:p>
          <a:r>
            <a:rPr lang="es-ES" sz="1800" b="1" dirty="0">
              <a:solidFill>
                <a:srgbClr val="FBF1D2"/>
              </a:solidFill>
              <a:latin typeface="Lucida Sans" pitchFamily="34" charset="0"/>
            </a:rPr>
            <a:t>Homenaje</a:t>
          </a:r>
        </a:p>
      </dgm:t>
    </dgm:pt>
    <dgm:pt modelId="{EF2616BF-9308-4646-92EF-ECC9FAACB26B}" type="parTrans" cxnId="{71E21FDB-F539-4596-939B-74E9AC66B31E}">
      <dgm:prSet/>
      <dgm:spPr/>
      <dgm:t>
        <a:bodyPr/>
        <a:lstStyle/>
        <a:p>
          <a:endParaRPr lang="es-ES"/>
        </a:p>
      </dgm:t>
    </dgm:pt>
    <dgm:pt modelId="{D58A81AF-1423-4807-8D74-A9EF98EA871E}" type="sibTrans" cxnId="{71E21FDB-F539-4596-939B-74E9AC66B31E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es-ES"/>
        </a:p>
      </dgm:t>
    </dgm:pt>
    <dgm:pt modelId="{14F71AC7-6DE8-48F6-A458-15B8D5221559}">
      <dgm:prSet phldrT="[Texto]"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Cómodas salas  de velación.</a:t>
          </a:r>
        </a:p>
      </dgm:t>
    </dgm:pt>
    <dgm:pt modelId="{7E10255F-69B0-4119-A3E6-E763D09A3479}" type="parTrans" cxnId="{9521D3F2-6C19-438F-920E-F6CC041F3AE0}">
      <dgm:prSet/>
      <dgm:spPr/>
      <dgm:t>
        <a:bodyPr/>
        <a:lstStyle/>
        <a:p>
          <a:endParaRPr lang="es-ES"/>
        </a:p>
      </dgm:t>
    </dgm:pt>
    <dgm:pt modelId="{629ACA24-EF7C-4EA8-AE0D-1F9D1508122B}" type="sibTrans" cxnId="{9521D3F2-6C19-438F-920E-F6CC041F3AE0}">
      <dgm:prSet/>
      <dgm:spPr/>
      <dgm:t>
        <a:bodyPr/>
        <a:lstStyle/>
        <a:p>
          <a:endParaRPr lang="es-ES"/>
        </a:p>
      </dgm:t>
    </dgm:pt>
    <dgm:pt modelId="{E6FF61AD-7EC3-4E11-A5F0-19341FB6BE8F}">
      <dgm:prSet phldrT="[Texto]" custT="1"/>
      <dgm:spPr>
        <a:solidFill>
          <a:srgbClr val="595478"/>
        </a:solidFill>
      </dgm:spPr>
      <dgm:t>
        <a:bodyPr/>
        <a:lstStyle/>
        <a:p>
          <a:r>
            <a:rPr lang="es-ES" sz="1800" b="1" dirty="0">
              <a:solidFill>
                <a:srgbClr val="FBF1D2"/>
              </a:solidFill>
              <a:latin typeface="Lucida Sans" pitchFamily="34" charset="0"/>
            </a:rPr>
            <a:t>Cortejo</a:t>
          </a:r>
        </a:p>
      </dgm:t>
    </dgm:pt>
    <dgm:pt modelId="{BB8BCAFD-F3C3-47F6-8DA6-92A71DAB53DB}" type="parTrans" cxnId="{1D881AB8-05E1-472A-BD90-1FDD92892B49}">
      <dgm:prSet/>
      <dgm:spPr/>
      <dgm:t>
        <a:bodyPr/>
        <a:lstStyle/>
        <a:p>
          <a:endParaRPr lang="es-ES"/>
        </a:p>
      </dgm:t>
    </dgm:pt>
    <dgm:pt modelId="{21386579-DBD3-4933-8B57-5D56A685E198}" type="sibTrans" cxnId="{1D881AB8-05E1-472A-BD90-1FDD92892B49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es-ES"/>
        </a:p>
      </dgm:t>
    </dgm:pt>
    <dgm:pt modelId="{489878E6-B5AF-4F39-BF8A-9D72897BA7FA}">
      <dgm:prSet phldrT="[Texto]"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Cinta membreteada.</a:t>
          </a:r>
        </a:p>
      </dgm:t>
    </dgm:pt>
    <dgm:pt modelId="{151C9112-31E0-48CA-A1AF-30142A32AE4C}" type="parTrans" cxnId="{73B722FD-EA77-43BA-BDDF-1C2A48894AE2}">
      <dgm:prSet/>
      <dgm:spPr/>
      <dgm:t>
        <a:bodyPr/>
        <a:lstStyle/>
        <a:p>
          <a:endParaRPr lang="es-ES"/>
        </a:p>
      </dgm:t>
    </dgm:pt>
    <dgm:pt modelId="{F32DFD50-74A2-478E-B2E3-B49D93775DEE}" type="sibTrans" cxnId="{73B722FD-EA77-43BA-BDDF-1C2A48894AE2}">
      <dgm:prSet/>
      <dgm:spPr/>
      <dgm:t>
        <a:bodyPr/>
        <a:lstStyle/>
        <a:p>
          <a:endParaRPr lang="es-ES"/>
        </a:p>
      </dgm:t>
    </dgm:pt>
    <dgm:pt modelId="{1599D80D-BE52-4A9A-9776-6D4C8B29E7C5}">
      <dgm:prSet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Traslado del cuerpo.</a:t>
          </a:r>
        </a:p>
      </dgm:t>
    </dgm:pt>
    <dgm:pt modelId="{BCC381EF-88CF-482D-8A92-5AEA38EA1E1D}" type="parTrans" cxnId="{641028DF-3D77-49C1-9718-B9DCDFD408D8}">
      <dgm:prSet/>
      <dgm:spPr/>
      <dgm:t>
        <a:bodyPr/>
        <a:lstStyle/>
        <a:p>
          <a:endParaRPr lang="es-ES"/>
        </a:p>
      </dgm:t>
    </dgm:pt>
    <dgm:pt modelId="{B0FA2D2A-C420-4A24-A647-8E18DD43C8BC}" type="sibTrans" cxnId="{641028DF-3D77-49C1-9718-B9DCDFD408D8}">
      <dgm:prSet/>
      <dgm:spPr/>
      <dgm:t>
        <a:bodyPr/>
        <a:lstStyle/>
        <a:p>
          <a:endParaRPr lang="es-ES"/>
        </a:p>
      </dgm:t>
    </dgm:pt>
    <dgm:pt modelId="{AD169D28-71E1-4FCB-98F6-C43C6AE6E935}">
      <dgm:prSet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Pago de impuestos.</a:t>
          </a:r>
        </a:p>
      </dgm:t>
    </dgm:pt>
    <dgm:pt modelId="{095F593D-C6BC-42D3-BE41-F8721DE41168}" type="parTrans" cxnId="{22C1826D-64FB-425A-8019-58A0F3EEC919}">
      <dgm:prSet/>
      <dgm:spPr/>
      <dgm:t>
        <a:bodyPr/>
        <a:lstStyle/>
        <a:p>
          <a:endParaRPr lang="es-ES"/>
        </a:p>
      </dgm:t>
    </dgm:pt>
    <dgm:pt modelId="{FFAEBC62-A04D-44F7-9080-F8F4E38ADEB3}" type="sibTrans" cxnId="{22C1826D-64FB-425A-8019-58A0F3EEC919}">
      <dgm:prSet/>
      <dgm:spPr/>
      <dgm:t>
        <a:bodyPr/>
        <a:lstStyle/>
        <a:p>
          <a:endParaRPr lang="es-ES"/>
        </a:p>
      </dgm:t>
    </dgm:pt>
    <dgm:pt modelId="{F413597D-F98A-4024-8020-16F78145B854}">
      <dgm:prSet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Arreglo del cuerpo.</a:t>
          </a:r>
        </a:p>
      </dgm:t>
    </dgm:pt>
    <dgm:pt modelId="{9B2F9426-8884-41DD-A7B3-34337D2D22AF}" type="parTrans" cxnId="{27D842F5-5D11-4950-AFEE-6EA85A033CC6}">
      <dgm:prSet/>
      <dgm:spPr/>
      <dgm:t>
        <a:bodyPr/>
        <a:lstStyle/>
        <a:p>
          <a:endParaRPr lang="es-ES"/>
        </a:p>
      </dgm:t>
    </dgm:pt>
    <dgm:pt modelId="{796BDD97-DA21-444D-B6D1-25EA13CDC0CC}" type="sibTrans" cxnId="{27D842F5-5D11-4950-AFEE-6EA85A033CC6}">
      <dgm:prSet/>
      <dgm:spPr/>
      <dgm:t>
        <a:bodyPr/>
        <a:lstStyle/>
        <a:p>
          <a:endParaRPr lang="es-ES"/>
        </a:p>
      </dgm:t>
    </dgm:pt>
    <dgm:pt modelId="{5A9F3AB4-5AA4-4EA0-ACAE-3A522A0CD787}">
      <dgm:prSet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Cofre</a:t>
          </a:r>
        </a:p>
      </dgm:t>
    </dgm:pt>
    <dgm:pt modelId="{1E605FC3-9ACC-4F9B-9FFE-0EE43F6F48B1}" type="parTrans" cxnId="{74E7773B-2900-442F-9765-583E8F7115BE}">
      <dgm:prSet/>
      <dgm:spPr/>
      <dgm:t>
        <a:bodyPr/>
        <a:lstStyle/>
        <a:p>
          <a:endParaRPr lang="es-ES"/>
        </a:p>
      </dgm:t>
    </dgm:pt>
    <dgm:pt modelId="{5689811A-0484-4131-A13B-A68BEF0F32A2}" type="sibTrans" cxnId="{74E7773B-2900-442F-9765-583E8F7115BE}">
      <dgm:prSet/>
      <dgm:spPr/>
      <dgm:t>
        <a:bodyPr/>
        <a:lstStyle/>
        <a:p>
          <a:endParaRPr lang="es-ES"/>
        </a:p>
      </dgm:t>
    </dgm:pt>
    <dgm:pt modelId="{8757F036-49B3-4CAB-BD30-827379048A20}">
      <dgm:prSet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Valor del flete correspondiente a la repatriación de cenizas (hasta 1.5 SMMLV)</a:t>
          </a:r>
        </a:p>
      </dgm:t>
    </dgm:pt>
    <dgm:pt modelId="{5E8BB49A-8770-4817-A078-70B609579461}" type="parTrans" cxnId="{B1AE9A0D-DE76-4ECB-B97B-E46AD7159EF1}">
      <dgm:prSet/>
      <dgm:spPr/>
      <dgm:t>
        <a:bodyPr/>
        <a:lstStyle/>
        <a:p>
          <a:endParaRPr lang="es-ES"/>
        </a:p>
      </dgm:t>
    </dgm:pt>
    <dgm:pt modelId="{4AF96B6C-1519-4DFE-9FE7-E165B468CA29}" type="sibTrans" cxnId="{B1AE9A0D-DE76-4ECB-B97B-E46AD7159EF1}">
      <dgm:prSet/>
      <dgm:spPr/>
      <dgm:t>
        <a:bodyPr/>
        <a:lstStyle/>
        <a:p>
          <a:endParaRPr lang="es-ES"/>
        </a:p>
      </dgm:t>
    </dgm:pt>
    <dgm:pt modelId="{B39052F0-F518-4E9A-BF8D-14053A5B274E}">
      <dgm:prSet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Una Ofrenda Floral.</a:t>
          </a:r>
        </a:p>
      </dgm:t>
    </dgm:pt>
    <dgm:pt modelId="{87F27EDB-F784-40BF-B90F-8B9C45E12116}" type="parTrans" cxnId="{8076E931-0E48-4282-B0A4-07722ED4D044}">
      <dgm:prSet/>
      <dgm:spPr/>
      <dgm:t>
        <a:bodyPr/>
        <a:lstStyle/>
        <a:p>
          <a:endParaRPr lang="es-ES"/>
        </a:p>
      </dgm:t>
    </dgm:pt>
    <dgm:pt modelId="{7F734892-B60A-4AFA-A035-83C0BFA9EEEA}" type="sibTrans" cxnId="{8076E931-0E48-4282-B0A4-07722ED4D044}">
      <dgm:prSet/>
      <dgm:spPr/>
      <dgm:t>
        <a:bodyPr/>
        <a:lstStyle/>
        <a:p>
          <a:endParaRPr lang="es-ES"/>
        </a:p>
      </dgm:t>
    </dgm:pt>
    <dgm:pt modelId="{04493CC8-45E3-4369-B9AD-0CFDD02A950C}">
      <dgm:prSet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Conjunto recordatorio.</a:t>
          </a:r>
        </a:p>
      </dgm:t>
    </dgm:pt>
    <dgm:pt modelId="{60660048-2E87-4CFB-8D8D-40BB28324543}" type="parTrans" cxnId="{9FB7C877-089D-4A86-AC3C-A6C4553071FB}">
      <dgm:prSet/>
      <dgm:spPr/>
      <dgm:t>
        <a:bodyPr/>
        <a:lstStyle/>
        <a:p>
          <a:endParaRPr lang="es-ES"/>
        </a:p>
      </dgm:t>
    </dgm:pt>
    <dgm:pt modelId="{BFE723DF-5AC6-4DB7-8CF8-141BB724955F}" type="sibTrans" cxnId="{9FB7C877-089D-4A86-AC3C-A6C4553071FB}">
      <dgm:prSet/>
      <dgm:spPr/>
      <dgm:t>
        <a:bodyPr/>
        <a:lstStyle/>
        <a:p>
          <a:endParaRPr lang="es-ES"/>
        </a:p>
      </dgm:t>
    </dgm:pt>
    <dgm:pt modelId="{FC554389-4D74-48B0-8B6C-85A12E9E9D7A}">
      <dgm:prSet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Servicio de cafetería y teléfono. </a:t>
          </a:r>
        </a:p>
      </dgm:t>
    </dgm:pt>
    <dgm:pt modelId="{0D31C809-232B-498B-B596-401F7085CA4E}" type="parTrans" cxnId="{9EE82000-8D9D-4475-801E-A47B59BBBCA2}">
      <dgm:prSet/>
      <dgm:spPr/>
      <dgm:t>
        <a:bodyPr/>
        <a:lstStyle/>
        <a:p>
          <a:endParaRPr lang="es-ES"/>
        </a:p>
      </dgm:t>
    </dgm:pt>
    <dgm:pt modelId="{95D9BB79-0026-4A21-9C2C-B62EC8921212}" type="sibTrans" cxnId="{9EE82000-8D9D-4475-801E-A47B59BBBCA2}">
      <dgm:prSet/>
      <dgm:spPr/>
      <dgm:t>
        <a:bodyPr/>
        <a:lstStyle/>
        <a:p>
          <a:endParaRPr lang="es-ES"/>
        </a:p>
      </dgm:t>
    </dgm:pt>
    <dgm:pt modelId="{03A2B71F-3EC9-41A0-A629-9569085EC309}">
      <dgm:prSet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Serie de carteles. </a:t>
          </a:r>
        </a:p>
      </dgm:t>
    </dgm:pt>
    <dgm:pt modelId="{85223490-2DCD-4CF9-84A7-15856534EE3F}" type="parTrans" cxnId="{AA3A9A4C-4335-409D-8A37-0AA8F48593AF}">
      <dgm:prSet/>
      <dgm:spPr/>
      <dgm:t>
        <a:bodyPr/>
        <a:lstStyle/>
        <a:p>
          <a:endParaRPr lang="es-ES"/>
        </a:p>
      </dgm:t>
    </dgm:pt>
    <dgm:pt modelId="{B51B72DF-E33E-4726-8B35-7DA4FA74BD50}" type="sibTrans" cxnId="{AA3A9A4C-4335-409D-8A37-0AA8F48593AF}">
      <dgm:prSet/>
      <dgm:spPr/>
      <dgm:t>
        <a:bodyPr/>
        <a:lstStyle/>
        <a:p>
          <a:endParaRPr lang="es-ES"/>
        </a:p>
      </dgm:t>
    </dgm:pt>
    <dgm:pt modelId="{683BDCB5-B590-4424-85FA-A5C72420BF7D}">
      <dgm:prSet phldrT="[Texto]" custT="1"/>
      <dgm:spPr>
        <a:solidFill>
          <a:srgbClr val="595478"/>
        </a:solidFill>
      </dgm:spPr>
      <dgm:t>
        <a:bodyPr/>
        <a:lstStyle/>
        <a:p>
          <a:r>
            <a:rPr lang="es-ES" sz="1800" b="1" dirty="0">
              <a:solidFill>
                <a:srgbClr val="FBF1D2"/>
              </a:solidFill>
              <a:latin typeface="Lucida Sans" pitchFamily="34" charset="0"/>
            </a:rPr>
            <a:t>Destino Final</a:t>
          </a:r>
        </a:p>
      </dgm:t>
    </dgm:pt>
    <dgm:pt modelId="{02158465-5ADA-4921-B23B-D4EAAB951E9E}" type="parTrans" cxnId="{3CFEA3C6-76E8-4714-ABE1-E877BD33326B}">
      <dgm:prSet/>
      <dgm:spPr/>
      <dgm:t>
        <a:bodyPr/>
        <a:lstStyle/>
        <a:p>
          <a:endParaRPr lang="es-ES"/>
        </a:p>
      </dgm:t>
    </dgm:pt>
    <dgm:pt modelId="{E1FEA4D5-AEED-41F0-B95B-EB5A065243B8}" type="sibTrans" cxnId="{3CFEA3C6-76E8-4714-ABE1-E877BD33326B}">
      <dgm:prSet/>
      <dgm:spPr/>
      <dgm:t>
        <a:bodyPr/>
        <a:lstStyle/>
        <a:p>
          <a:endParaRPr lang="es-ES"/>
        </a:p>
      </dgm:t>
    </dgm:pt>
    <dgm:pt modelId="{91E0EAB8-E784-419E-A5CF-EF5F2F4AAAFA}">
      <dgm:prSet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Honras fúnebres.</a:t>
          </a:r>
        </a:p>
      </dgm:t>
    </dgm:pt>
    <dgm:pt modelId="{E61D664A-C766-4167-A6B1-AD4472F1648E}" type="parTrans" cxnId="{D5222D95-4FB0-4574-A064-21EEFB046AB0}">
      <dgm:prSet/>
      <dgm:spPr/>
      <dgm:t>
        <a:bodyPr/>
        <a:lstStyle/>
        <a:p>
          <a:endParaRPr lang="es-ES"/>
        </a:p>
      </dgm:t>
    </dgm:pt>
    <dgm:pt modelId="{84E66D86-8F61-495B-94E2-1F33BFF280BA}" type="sibTrans" cxnId="{D5222D95-4FB0-4574-A064-21EEFB046AB0}">
      <dgm:prSet/>
      <dgm:spPr/>
      <dgm:t>
        <a:bodyPr/>
        <a:lstStyle/>
        <a:p>
          <a:endParaRPr lang="es-ES"/>
        </a:p>
      </dgm:t>
    </dgm:pt>
    <dgm:pt modelId="{DE2D6288-2E21-4159-85F8-D7F634E79656}">
      <dgm:prSet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Transporte para acompañantes para 25 personas (Ciudades con mas de 30.000 habitantes).</a:t>
          </a:r>
        </a:p>
      </dgm:t>
    </dgm:pt>
    <dgm:pt modelId="{B777FA44-4424-47FB-BA3D-D6CA8972DED8}" type="parTrans" cxnId="{D0AA7DB9-E856-4CB8-8753-33E1774D9BA7}">
      <dgm:prSet/>
      <dgm:spPr/>
      <dgm:t>
        <a:bodyPr/>
        <a:lstStyle/>
        <a:p>
          <a:endParaRPr lang="es-ES"/>
        </a:p>
      </dgm:t>
    </dgm:pt>
    <dgm:pt modelId="{67BF19A9-B8A9-432E-AF19-9D682ECA136E}" type="sibTrans" cxnId="{D0AA7DB9-E856-4CB8-8753-33E1774D9BA7}">
      <dgm:prSet/>
      <dgm:spPr/>
      <dgm:t>
        <a:bodyPr/>
        <a:lstStyle/>
        <a:p>
          <a:endParaRPr lang="es-ES"/>
        </a:p>
      </dgm:t>
    </dgm:pt>
    <dgm:pt modelId="{657CB78E-134C-4A42-BCC8-63230948394D}">
      <dgm:prSet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Carrozas de lujo.</a:t>
          </a:r>
        </a:p>
      </dgm:t>
    </dgm:pt>
    <dgm:pt modelId="{9CD62F42-31CE-4A6B-875C-8A47AF23635E}" type="parTrans" cxnId="{2366DE27-9C88-4F28-ABC5-982B60E674BE}">
      <dgm:prSet/>
      <dgm:spPr/>
      <dgm:t>
        <a:bodyPr/>
        <a:lstStyle/>
        <a:p>
          <a:endParaRPr lang="es-ES"/>
        </a:p>
      </dgm:t>
    </dgm:pt>
    <dgm:pt modelId="{A335FB7D-8AF6-48AC-A73A-A067013AE5A2}" type="sibTrans" cxnId="{2366DE27-9C88-4F28-ABC5-982B60E674BE}">
      <dgm:prSet/>
      <dgm:spPr/>
      <dgm:t>
        <a:bodyPr/>
        <a:lstStyle/>
        <a:p>
          <a:endParaRPr lang="es-ES"/>
        </a:p>
      </dgm:t>
    </dgm:pt>
    <dgm:pt modelId="{95803B5D-91A5-470E-A0CF-57B5F4792A91}">
      <dgm:prSet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Si posee lote o bóveda se pagará los derechos de administración.  (hasta 2.3 SMMLV).</a:t>
          </a:r>
        </a:p>
      </dgm:t>
    </dgm:pt>
    <dgm:pt modelId="{4EF77B57-28D2-4DE5-BE83-7388E1EBB6CE}" type="parTrans" cxnId="{043D049B-173E-417A-A696-C72FCD4323D7}">
      <dgm:prSet/>
      <dgm:spPr/>
      <dgm:t>
        <a:bodyPr/>
        <a:lstStyle/>
        <a:p>
          <a:endParaRPr lang="es-ES"/>
        </a:p>
      </dgm:t>
    </dgm:pt>
    <dgm:pt modelId="{558515B8-4307-4E9D-814F-AD3CBFEA0A26}" type="sibTrans" cxnId="{043D049B-173E-417A-A696-C72FCD4323D7}">
      <dgm:prSet/>
      <dgm:spPr/>
      <dgm:t>
        <a:bodyPr/>
        <a:lstStyle/>
        <a:p>
          <a:endParaRPr lang="es-ES"/>
        </a:p>
      </dgm:t>
    </dgm:pt>
    <dgm:pt modelId="{76A4BA4B-96E9-4B9B-966B-4513F2B86519}">
      <dgm:prSet phldrT="[Texto]"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Inhumación: Bóveda o lote hasta por 4 años. (hasta 2.3 SMMLV).</a:t>
          </a:r>
        </a:p>
      </dgm:t>
    </dgm:pt>
    <dgm:pt modelId="{67AF084B-DB64-4DE1-8058-E620839F4CAA}" type="parTrans" cxnId="{2B99ACA7-55A7-4660-9479-017EDB38277D}">
      <dgm:prSet/>
      <dgm:spPr/>
      <dgm:t>
        <a:bodyPr/>
        <a:lstStyle/>
        <a:p>
          <a:endParaRPr lang="es-ES"/>
        </a:p>
      </dgm:t>
    </dgm:pt>
    <dgm:pt modelId="{FB5BD560-B5C4-492A-BA0F-6237762C0B20}" type="sibTrans" cxnId="{2B99ACA7-55A7-4660-9479-017EDB38277D}">
      <dgm:prSet/>
      <dgm:spPr/>
      <dgm:t>
        <a:bodyPr/>
        <a:lstStyle/>
        <a:p>
          <a:endParaRPr lang="es-ES"/>
        </a:p>
      </dgm:t>
    </dgm:pt>
    <dgm:pt modelId="{DEE31A53-63F2-4AB7-9C5F-5E63DFCECEE4}">
      <dgm:prSet phldrT="[Texto]" custT="1"/>
      <dgm:spPr>
        <a:ln>
          <a:solidFill>
            <a:srgbClr val="7474C1"/>
          </a:solidFill>
        </a:ln>
      </dgm:spPr>
      <dgm:t>
        <a:bodyPr/>
        <a:lstStyle/>
        <a:p>
          <a:pPr algn="just"/>
          <a:r>
            <a:rPr lang="es-ES" sz="1100" dirty="0">
              <a:solidFill>
                <a:srgbClr val="7030A0"/>
              </a:solidFill>
              <a:latin typeface="Lucida Sans" pitchFamily="34" charset="0"/>
            </a:rPr>
            <a:t>Cremación  (hasta 2.3 SMMLV), Urna para cenizas y cenizario hasta por 0.5 SMMLV.</a:t>
          </a:r>
        </a:p>
      </dgm:t>
    </dgm:pt>
    <dgm:pt modelId="{A5EFA818-CAAA-4731-A0B2-F0704B7DB507}" type="parTrans" cxnId="{628B2B8F-5058-4929-995F-79C5D655636A}">
      <dgm:prSet/>
      <dgm:spPr/>
      <dgm:t>
        <a:bodyPr/>
        <a:lstStyle/>
        <a:p>
          <a:endParaRPr lang="es-ES"/>
        </a:p>
      </dgm:t>
    </dgm:pt>
    <dgm:pt modelId="{DAEE81EA-B2D9-4841-AE02-B378880FA7A3}" type="sibTrans" cxnId="{628B2B8F-5058-4929-995F-79C5D655636A}">
      <dgm:prSet/>
      <dgm:spPr/>
      <dgm:t>
        <a:bodyPr/>
        <a:lstStyle/>
        <a:p>
          <a:endParaRPr lang="es-ES"/>
        </a:p>
      </dgm:t>
    </dgm:pt>
    <dgm:pt modelId="{FE6CFAD2-60ED-4555-9FDA-D19368A2AB11}" type="pres">
      <dgm:prSet presAssocID="{917683C5-E3B4-4B26-B656-2A337C0F67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78D2BF5-2A82-4146-B625-240884BB8479}" type="pres">
      <dgm:prSet presAssocID="{917683C5-E3B4-4B26-B656-2A337C0F67A9}" presName="tSp" presStyleCnt="0"/>
      <dgm:spPr/>
    </dgm:pt>
    <dgm:pt modelId="{C918F740-46EF-421B-8228-FB28EF36E474}" type="pres">
      <dgm:prSet presAssocID="{917683C5-E3B4-4B26-B656-2A337C0F67A9}" presName="bSp" presStyleCnt="0"/>
      <dgm:spPr/>
    </dgm:pt>
    <dgm:pt modelId="{EDA2E6AD-1ECD-4506-BC94-F445AE7CED3E}" type="pres">
      <dgm:prSet presAssocID="{917683C5-E3B4-4B26-B656-2A337C0F67A9}" presName="process" presStyleCnt="0"/>
      <dgm:spPr/>
    </dgm:pt>
    <dgm:pt modelId="{C5F50140-2BF1-4EE3-906C-B758C2FD5031}" type="pres">
      <dgm:prSet presAssocID="{FBA03361-12E1-4E15-B42C-FBF1687498A8}" presName="composite1" presStyleCnt="0"/>
      <dgm:spPr/>
    </dgm:pt>
    <dgm:pt modelId="{B05E25B1-6A22-4B95-951E-BBE0D86C6AAA}" type="pres">
      <dgm:prSet presAssocID="{FBA03361-12E1-4E15-B42C-FBF1687498A8}" presName="dummyNode1" presStyleLbl="node1" presStyleIdx="0" presStyleCnt="4"/>
      <dgm:spPr/>
    </dgm:pt>
    <dgm:pt modelId="{8ACCBBCA-0287-44C8-A6F0-CECCDF0603A9}" type="pres">
      <dgm:prSet presAssocID="{FBA03361-12E1-4E15-B42C-FBF1687498A8}" presName="childNode1" presStyleLbl="bgAcc1" presStyleIdx="0" presStyleCnt="4" custScaleX="119203" custScaleY="121915" custLinFactNeighborX="-210" custLinFactNeighborY="-1155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E3FCE3-AE9E-472F-BE7E-50617D8E63AF}" type="pres">
      <dgm:prSet presAssocID="{FBA03361-12E1-4E15-B42C-FBF1687498A8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3FA03A-440D-4F39-88B8-CEAD9A0DA9B3}" type="pres">
      <dgm:prSet presAssocID="{FBA03361-12E1-4E15-B42C-FBF1687498A8}" presName="parentNode1" presStyleLbl="node1" presStyleIdx="0" presStyleCnt="4" custScaleY="60921" custLinFactNeighborX="2248" custLinFactNeighborY="-579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461E3E-40B7-427A-B9D2-C816A16321C4}" type="pres">
      <dgm:prSet presAssocID="{FBA03361-12E1-4E15-B42C-FBF1687498A8}" presName="connSite1" presStyleCnt="0"/>
      <dgm:spPr/>
    </dgm:pt>
    <dgm:pt modelId="{4F3904E9-8FAE-4128-93D3-F7137C3AA4EE}" type="pres">
      <dgm:prSet presAssocID="{4E2E7D10-2E54-49E7-B18F-839C7BAD5094}" presName="Name9" presStyleLbl="sibTrans2D1" presStyleIdx="0" presStyleCnt="3"/>
      <dgm:spPr/>
      <dgm:t>
        <a:bodyPr/>
        <a:lstStyle/>
        <a:p>
          <a:endParaRPr lang="es-CO"/>
        </a:p>
      </dgm:t>
    </dgm:pt>
    <dgm:pt modelId="{9D96308E-57E7-45D9-9135-15824B4BA3C1}" type="pres">
      <dgm:prSet presAssocID="{14EB39F3-CE5C-4A48-9C23-31B34DCC9259}" presName="composite2" presStyleCnt="0"/>
      <dgm:spPr/>
    </dgm:pt>
    <dgm:pt modelId="{6E48087C-9562-40B4-BF61-6FF503A91A01}" type="pres">
      <dgm:prSet presAssocID="{14EB39F3-CE5C-4A48-9C23-31B34DCC9259}" presName="dummyNode2" presStyleLbl="node1" presStyleIdx="0" presStyleCnt="4"/>
      <dgm:spPr/>
    </dgm:pt>
    <dgm:pt modelId="{79021CCA-3825-47F6-9821-0DD0C2C703FC}" type="pres">
      <dgm:prSet presAssocID="{14EB39F3-CE5C-4A48-9C23-31B34DCC9259}" presName="childNode2" presStyleLbl="bgAcc1" presStyleIdx="1" presStyleCnt="4" custScaleX="123388" custScaleY="90714" custLinFactNeighborX="-973" custLinFactNeighborY="-65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3DB233-968E-4C75-ADD1-8F06C675A9B3}" type="pres">
      <dgm:prSet presAssocID="{14EB39F3-CE5C-4A48-9C23-31B34DCC9259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5874EC-B354-4B2E-ACD6-C582B27B170E}" type="pres">
      <dgm:prSet presAssocID="{14EB39F3-CE5C-4A48-9C23-31B34DCC9259}" presName="parentNode2" presStyleLbl="node1" presStyleIdx="1" presStyleCnt="4" custScaleX="132431" custScaleY="55752" custLinFactNeighborX="3508" custLinFactNeighborY="-497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CAD1E5-26FB-463D-9F26-C44B13A79115}" type="pres">
      <dgm:prSet presAssocID="{14EB39F3-CE5C-4A48-9C23-31B34DCC9259}" presName="connSite2" presStyleCnt="0"/>
      <dgm:spPr/>
    </dgm:pt>
    <dgm:pt modelId="{05E994E4-BC5C-4247-8DF1-59C5F4146792}" type="pres">
      <dgm:prSet presAssocID="{D58A81AF-1423-4807-8D74-A9EF98EA871E}" presName="Name18" presStyleLbl="sibTrans2D1" presStyleIdx="1" presStyleCnt="3"/>
      <dgm:spPr/>
      <dgm:t>
        <a:bodyPr/>
        <a:lstStyle/>
        <a:p>
          <a:endParaRPr lang="es-CO"/>
        </a:p>
      </dgm:t>
    </dgm:pt>
    <dgm:pt modelId="{54F87723-1304-4B97-B40A-9F37FF06C8B2}" type="pres">
      <dgm:prSet presAssocID="{E6FF61AD-7EC3-4E11-A5F0-19341FB6BE8F}" presName="composite1" presStyleCnt="0"/>
      <dgm:spPr/>
    </dgm:pt>
    <dgm:pt modelId="{137BC727-B425-4CA8-9947-E5FF20C78280}" type="pres">
      <dgm:prSet presAssocID="{E6FF61AD-7EC3-4E11-A5F0-19341FB6BE8F}" presName="dummyNode1" presStyleLbl="node1" presStyleIdx="1" presStyleCnt="4"/>
      <dgm:spPr/>
    </dgm:pt>
    <dgm:pt modelId="{CAB0D6DE-C78C-4A69-BE7C-D85FEAB7D5F0}" type="pres">
      <dgm:prSet presAssocID="{E6FF61AD-7EC3-4E11-A5F0-19341FB6BE8F}" presName="childNode1" presStyleLbl="bgAcc1" presStyleIdx="2" presStyleCnt="4" custScaleX="121772" custScaleY="98103" custLinFactNeighborX="-7476" custLinFactNeighborY="67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28F150-E2AD-4B84-B041-BDDEC8B6F145}" type="pres">
      <dgm:prSet presAssocID="{E6FF61AD-7EC3-4E11-A5F0-19341FB6BE8F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CDB561A-861F-42E6-AF3E-8CAB661A9C03}" type="pres">
      <dgm:prSet presAssocID="{E6FF61AD-7EC3-4E11-A5F0-19341FB6BE8F}" presName="parentNode1" presStyleLbl="node1" presStyleIdx="2" presStyleCnt="4" custScaleX="99230" custScaleY="58485" custLinFactNeighborX="1561" custLinFactNeighborY="-893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A38C50-0A56-4393-89F2-5B2BF29526B2}" type="pres">
      <dgm:prSet presAssocID="{E6FF61AD-7EC3-4E11-A5F0-19341FB6BE8F}" presName="connSite1" presStyleCnt="0"/>
      <dgm:spPr/>
    </dgm:pt>
    <dgm:pt modelId="{7BDBC945-CA6A-43DB-B4D4-09C6F07B86F6}" type="pres">
      <dgm:prSet presAssocID="{21386579-DBD3-4933-8B57-5D56A685E198}" presName="Name9" presStyleLbl="sibTrans2D1" presStyleIdx="2" presStyleCnt="3" custLinFactX="-200000" custLinFactNeighborX="-210652" custLinFactNeighborY="56231"/>
      <dgm:spPr/>
      <dgm:t>
        <a:bodyPr/>
        <a:lstStyle/>
        <a:p>
          <a:endParaRPr lang="es-CO"/>
        </a:p>
      </dgm:t>
    </dgm:pt>
    <dgm:pt modelId="{3F6593D9-741C-4309-A1B5-33BBE61AC2B9}" type="pres">
      <dgm:prSet presAssocID="{683BDCB5-B590-4424-85FA-A5C72420BF7D}" presName="composite2" presStyleCnt="0"/>
      <dgm:spPr/>
    </dgm:pt>
    <dgm:pt modelId="{18EF31D8-A2BD-4A33-B5BC-071F8C37F89B}" type="pres">
      <dgm:prSet presAssocID="{683BDCB5-B590-4424-85FA-A5C72420BF7D}" presName="dummyNode2" presStyleLbl="node1" presStyleIdx="2" presStyleCnt="4"/>
      <dgm:spPr/>
    </dgm:pt>
    <dgm:pt modelId="{CE78BAC7-3FEF-43CE-9FDB-D107A8146FDD}" type="pres">
      <dgm:prSet presAssocID="{683BDCB5-B590-4424-85FA-A5C72420BF7D}" presName="childNode2" presStyleLbl="bgAcc1" presStyleIdx="3" presStyleCnt="4" custScaleX="148762" custScaleY="127127" custLinFactNeighborX="-5508" custLinFactNeighborY="-20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303906-961D-41E8-9AE1-C8FCE26E44CE}" type="pres">
      <dgm:prSet presAssocID="{683BDCB5-B590-4424-85FA-A5C72420BF7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051A4C-B452-4953-82D3-5F378EA6D08A}" type="pres">
      <dgm:prSet presAssocID="{683BDCB5-B590-4424-85FA-A5C72420BF7D}" presName="parentNode2" presStyleLbl="node1" presStyleIdx="3" presStyleCnt="4" custScaleX="112953" custScaleY="52490" custLinFactNeighborX="7783" custLinFactNeighborY="-2274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5C245E-540D-4AB8-8692-73EF25DE0E0D}" type="pres">
      <dgm:prSet presAssocID="{683BDCB5-B590-4424-85FA-A5C72420BF7D}" presName="connSite2" presStyleCnt="0"/>
      <dgm:spPr/>
    </dgm:pt>
  </dgm:ptLst>
  <dgm:cxnLst>
    <dgm:cxn modelId="{1DCBE351-4989-455F-896F-375CE8925165}" type="presOf" srcId="{91E0EAB8-E784-419E-A5CF-EF5F2F4AAAFA}" destId="{CAB0D6DE-C78C-4A69-BE7C-D85FEAB7D5F0}" srcOrd="0" destOrd="1" presId="urn:microsoft.com/office/officeart/2005/8/layout/hProcess4"/>
    <dgm:cxn modelId="{2E386DD8-5A74-409F-8A41-A6E6515DC5BD}" type="presOf" srcId="{A1575B2B-41DC-450F-96B7-85A61CC1BB6B}" destId="{50E3FCE3-AE9E-472F-BE7E-50617D8E63AF}" srcOrd="1" destOrd="0" presId="urn:microsoft.com/office/officeart/2005/8/layout/hProcess4"/>
    <dgm:cxn modelId="{043D049B-173E-417A-A696-C72FCD4323D7}" srcId="{683BDCB5-B590-4424-85FA-A5C72420BF7D}" destId="{95803B5D-91A5-470E-A0CF-57B5F4792A91}" srcOrd="2" destOrd="0" parTransId="{4EF77B57-28D2-4DE5-BE83-7388E1EBB6CE}" sibTransId="{558515B8-4307-4E9D-814F-AD3CBFEA0A26}"/>
    <dgm:cxn modelId="{FF77FABF-0E5C-40AA-8F5A-739794B2C8A4}" type="presOf" srcId="{917683C5-E3B4-4B26-B656-2A337C0F67A9}" destId="{FE6CFAD2-60ED-4555-9FDA-D19368A2AB11}" srcOrd="0" destOrd="0" presId="urn:microsoft.com/office/officeart/2005/8/layout/hProcess4"/>
    <dgm:cxn modelId="{2B99ACA7-55A7-4660-9479-017EDB38277D}" srcId="{683BDCB5-B590-4424-85FA-A5C72420BF7D}" destId="{76A4BA4B-96E9-4B9B-966B-4513F2B86519}" srcOrd="0" destOrd="0" parTransId="{67AF084B-DB64-4DE1-8058-E620839F4CAA}" sibTransId="{FB5BD560-B5C4-492A-BA0F-6237762C0B20}"/>
    <dgm:cxn modelId="{23AE3607-1B7F-449C-BD65-0C91C1BBF578}" type="presOf" srcId="{04493CC8-45E3-4369-B9AD-0CFDD02A950C}" destId="{F33DB233-968E-4C75-ADD1-8F06C675A9B3}" srcOrd="1" destOrd="2" presId="urn:microsoft.com/office/officeart/2005/8/layout/hProcess4"/>
    <dgm:cxn modelId="{C30DAB1D-8690-457D-A763-333EA12FE452}" type="presOf" srcId="{B39052F0-F518-4E9A-BF8D-14053A5B274E}" destId="{79021CCA-3825-47F6-9821-0DD0C2C703FC}" srcOrd="0" destOrd="1" presId="urn:microsoft.com/office/officeart/2005/8/layout/hProcess4"/>
    <dgm:cxn modelId="{6F16C618-1BEB-40C8-9384-66DE16BC2312}" type="presOf" srcId="{1599D80D-BE52-4A9A-9776-6D4C8B29E7C5}" destId="{8ACCBBCA-0287-44C8-A6F0-CECCDF0603A9}" srcOrd="0" destOrd="1" presId="urn:microsoft.com/office/officeart/2005/8/layout/hProcess4"/>
    <dgm:cxn modelId="{6CC64BDB-1C9E-463D-B878-C499302325CD}" type="presOf" srcId="{95803B5D-91A5-470E-A0CF-57B5F4792A91}" destId="{CE78BAC7-3FEF-43CE-9FDB-D107A8146FDD}" srcOrd="0" destOrd="2" presId="urn:microsoft.com/office/officeart/2005/8/layout/hProcess4"/>
    <dgm:cxn modelId="{4AE1534B-963E-4B4C-BD8E-88C12E596F02}" type="presOf" srcId="{8757F036-49B3-4CAB-BD30-827379048A20}" destId="{8ACCBBCA-0287-44C8-A6F0-CECCDF0603A9}" srcOrd="0" destOrd="5" presId="urn:microsoft.com/office/officeart/2005/8/layout/hProcess4"/>
    <dgm:cxn modelId="{71E21FDB-F539-4596-939B-74E9AC66B31E}" srcId="{917683C5-E3B4-4B26-B656-2A337C0F67A9}" destId="{14EB39F3-CE5C-4A48-9C23-31B34DCC9259}" srcOrd="1" destOrd="0" parTransId="{EF2616BF-9308-4646-92EF-ECC9FAACB26B}" sibTransId="{D58A81AF-1423-4807-8D74-A9EF98EA871E}"/>
    <dgm:cxn modelId="{8076E931-0E48-4282-B0A4-07722ED4D044}" srcId="{14EB39F3-CE5C-4A48-9C23-31B34DCC9259}" destId="{B39052F0-F518-4E9A-BF8D-14053A5B274E}" srcOrd="1" destOrd="0" parTransId="{87F27EDB-F784-40BF-B90F-8B9C45E12116}" sibTransId="{7F734892-B60A-4AFA-A035-83C0BFA9EEEA}"/>
    <dgm:cxn modelId="{E7DB0486-4073-4FEB-AD87-375F640AEEEB}" type="presOf" srcId="{657CB78E-134C-4A42-BCC8-63230948394D}" destId="{CAB0D6DE-C78C-4A69-BE7C-D85FEAB7D5F0}" srcOrd="0" destOrd="3" presId="urn:microsoft.com/office/officeart/2005/8/layout/hProcess4"/>
    <dgm:cxn modelId="{C2524CE0-C192-403D-9D34-08B2A91B2933}" type="presOf" srcId="{A1575B2B-41DC-450F-96B7-85A61CC1BB6B}" destId="{8ACCBBCA-0287-44C8-A6F0-CECCDF0603A9}" srcOrd="0" destOrd="0" presId="urn:microsoft.com/office/officeart/2005/8/layout/hProcess4"/>
    <dgm:cxn modelId="{35E37AF6-2217-4BAE-B8BE-9278E031777C}" type="presOf" srcId="{14EB39F3-CE5C-4A48-9C23-31B34DCC9259}" destId="{625874EC-B354-4B2E-ACD6-C582B27B170E}" srcOrd="0" destOrd="0" presId="urn:microsoft.com/office/officeart/2005/8/layout/hProcess4"/>
    <dgm:cxn modelId="{0DAF61AA-220E-434F-A96F-57D0A672E005}" type="presOf" srcId="{5A9F3AB4-5AA4-4EA0-ACAE-3A522A0CD787}" destId="{8ACCBBCA-0287-44C8-A6F0-CECCDF0603A9}" srcOrd="0" destOrd="4" presId="urn:microsoft.com/office/officeart/2005/8/layout/hProcess4"/>
    <dgm:cxn modelId="{3CFEA3C6-76E8-4714-ABE1-E877BD33326B}" srcId="{917683C5-E3B4-4B26-B656-2A337C0F67A9}" destId="{683BDCB5-B590-4424-85FA-A5C72420BF7D}" srcOrd="3" destOrd="0" parTransId="{02158465-5ADA-4921-B23B-D4EAAB951E9E}" sibTransId="{E1FEA4D5-AEED-41F0-B95B-EB5A065243B8}"/>
    <dgm:cxn modelId="{CEB046C6-78F1-4223-AE30-E5C26B5450D3}" type="presOf" srcId="{76A4BA4B-96E9-4B9B-966B-4513F2B86519}" destId="{E8303906-961D-41E8-9AE1-C8FCE26E44CE}" srcOrd="1" destOrd="0" presId="urn:microsoft.com/office/officeart/2005/8/layout/hProcess4"/>
    <dgm:cxn modelId="{B51214D5-A73C-4126-ADD5-6537EC39D966}" type="presOf" srcId="{AD169D28-71E1-4FCB-98F6-C43C6AE6E935}" destId="{8ACCBBCA-0287-44C8-A6F0-CECCDF0603A9}" srcOrd="0" destOrd="2" presId="urn:microsoft.com/office/officeart/2005/8/layout/hProcess4"/>
    <dgm:cxn modelId="{857CB252-1827-4382-9B73-BF5E523824FF}" type="presOf" srcId="{489878E6-B5AF-4F39-BF8A-9D72897BA7FA}" destId="{2D28F150-E2AD-4B84-B041-BDDEC8B6F145}" srcOrd="1" destOrd="0" presId="urn:microsoft.com/office/officeart/2005/8/layout/hProcess4"/>
    <dgm:cxn modelId="{51F94105-3BB5-4C29-BF31-6E506CFB5740}" type="presOf" srcId="{DEE31A53-63F2-4AB7-9C5F-5E63DFCECEE4}" destId="{E8303906-961D-41E8-9AE1-C8FCE26E44CE}" srcOrd="1" destOrd="1" presId="urn:microsoft.com/office/officeart/2005/8/layout/hProcess4"/>
    <dgm:cxn modelId="{3FF8ED8C-79B6-4EA6-85B7-982A32286BB5}" type="presOf" srcId="{1599D80D-BE52-4A9A-9776-6D4C8B29E7C5}" destId="{50E3FCE3-AE9E-472F-BE7E-50617D8E63AF}" srcOrd="1" destOrd="1" presId="urn:microsoft.com/office/officeart/2005/8/layout/hProcess4"/>
    <dgm:cxn modelId="{10C5C26C-1F8E-4408-BFE7-F10345B4B544}" type="presOf" srcId="{FBA03361-12E1-4E15-B42C-FBF1687498A8}" destId="{013FA03A-440D-4F39-88B8-CEAD9A0DA9B3}" srcOrd="0" destOrd="0" presId="urn:microsoft.com/office/officeart/2005/8/layout/hProcess4"/>
    <dgm:cxn modelId="{9EE82000-8D9D-4475-801E-A47B59BBBCA2}" srcId="{14EB39F3-CE5C-4A48-9C23-31B34DCC9259}" destId="{FC554389-4D74-48B0-8B6C-85A12E9E9D7A}" srcOrd="3" destOrd="0" parTransId="{0D31C809-232B-498B-B596-401F7085CA4E}" sibTransId="{95D9BB79-0026-4A21-9C2C-B62EC8921212}"/>
    <dgm:cxn modelId="{5BDE3DCC-83F0-4D2E-8D1D-5FC471D34D12}" type="presOf" srcId="{14F71AC7-6DE8-48F6-A458-15B8D5221559}" destId="{79021CCA-3825-47F6-9821-0DD0C2C703FC}" srcOrd="0" destOrd="0" presId="urn:microsoft.com/office/officeart/2005/8/layout/hProcess4"/>
    <dgm:cxn modelId="{2366DE27-9C88-4F28-ABC5-982B60E674BE}" srcId="{E6FF61AD-7EC3-4E11-A5F0-19341FB6BE8F}" destId="{657CB78E-134C-4A42-BCC8-63230948394D}" srcOrd="3" destOrd="0" parTransId="{9CD62F42-31CE-4A6B-875C-8A47AF23635E}" sibTransId="{A335FB7D-8AF6-48AC-A73A-A067013AE5A2}"/>
    <dgm:cxn modelId="{42ADF389-E2FE-462D-9B1D-19B6A4A96A88}" type="presOf" srcId="{8757F036-49B3-4CAB-BD30-827379048A20}" destId="{50E3FCE3-AE9E-472F-BE7E-50617D8E63AF}" srcOrd="1" destOrd="5" presId="urn:microsoft.com/office/officeart/2005/8/layout/hProcess4"/>
    <dgm:cxn modelId="{7F8F86D3-21A9-42BD-8F95-184CFCA28A3D}" type="presOf" srcId="{5A9F3AB4-5AA4-4EA0-ACAE-3A522A0CD787}" destId="{50E3FCE3-AE9E-472F-BE7E-50617D8E63AF}" srcOrd="1" destOrd="4" presId="urn:microsoft.com/office/officeart/2005/8/layout/hProcess4"/>
    <dgm:cxn modelId="{2DD9B9D5-17F3-40E1-A5FC-00F9D86A3106}" type="presOf" srcId="{D58A81AF-1423-4807-8D74-A9EF98EA871E}" destId="{05E994E4-BC5C-4247-8DF1-59C5F4146792}" srcOrd="0" destOrd="0" presId="urn:microsoft.com/office/officeart/2005/8/layout/hProcess4"/>
    <dgm:cxn modelId="{22C1826D-64FB-425A-8019-58A0F3EEC919}" srcId="{FBA03361-12E1-4E15-B42C-FBF1687498A8}" destId="{AD169D28-71E1-4FCB-98F6-C43C6AE6E935}" srcOrd="2" destOrd="0" parTransId="{095F593D-C6BC-42D3-BE41-F8721DE41168}" sibTransId="{FFAEBC62-A04D-44F7-9080-F8F4E38ADEB3}"/>
    <dgm:cxn modelId="{66532738-1FE5-43C4-BB17-63F7A24437A6}" type="presOf" srcId="{FC554389-4D74-48B0-8B6C-85A12E9E9D7A}" destId="{79021CCA-3825-47F6-9821-0DD0C2C703FC}" srcOrd="0" destOrd="3" presId="urn:microsoft.com/office/officeart/2005/8/layout/hProcess4"/>
    <dgm:cxn modelId="{B69ADAA4-7548-46DE-B429-13E7D2A803D0}" type="presOf" srcId="{DEE31A53-63F2-4AB7-9C5F-5E63DFCECEE4}" destId="{CE78BAC7-3FEF-43CE-9FDB-D107A8146FDD}" srcOrd="0" destOrd="1" presId="urn:microsoft.com/office/officeart/2005/8/layout/hProcess4"/>
    <dgm:cxn modelId="{B7D8663A-5241-40D9-BF6E-6E8A0F89C9E5}" type="presOf" srcId="{91E0EAB8-E784-419E-A5CF-EF5F2F4AAAFA}" destId="{2D28F150-E2AD-4B84-B041-BDDEC8B6F145}" srcOrd="1" destOrd="1" presId="urn:microsoft.com/office/officeart/2005/8/layout/hProcess4"/>
    <dgm:cxn modelId="{90D30DB1-DA03-44A2-ADBD-EDCC8E216222}" type="presOf" srcId="{683BDCB5-B590-4424-85FA-A5C72420BF7D}" destId="{67051A4C-B452-4953-82D3-5F378EA6D08A}" srcOrd="0" destOrd="0" presId="urn:microsoft.com/office/officeart/2005/8/layout/hProcess4"/>
    <dgm:cxn modelId="{30026015-5864-4111-9ACB-45AF68C36BB2}" type="presOf" srcId="{489878E6-B5AF-4F39-BF8A-9D72897BA7FA}" destId="{CAB0D6DE-C78C-4A69-BE7C-D85FEAB7D5F0}" srcOrd="0" destOrd="0" presId="urn:microsoft.com/office/officeart/2005/8/layout/hProcess4"/>
    <dgm:cxn modelId="{27D842F5-5D11-4950-AFEE-6EA85A033CC6}" srcId="{FBA03361-12E1-4E15-B42C-FBF1687498A8}" destId="{F413597D-F98A-4024-8020-16F78145B854}" srcOrd="3" destOrd="0" parTransId="{9B2F9426-8884-41DD-A7B3-34337D2D22AF}" sibTransId="{796BDD97-DA21-444D-B6D1-25EA13CDC0CC}"/>
    <dgm:cxn modelId="{04195435-C215-4F60-8482-CB496D8E7533}" type="presOf" srcId="{DE2D6288-2E21-4159-85F8-D7F634E79656}" destId="{2D28F150-E2AD-4B84-B041-BDDEC8B6F145}" srcOrd="1" destOrd="2" presId="urn:microsoft.com/office/officeart/2005/8/layout/hProcess4"/>
    <dgm:cxn modelId="{816A02D3-D7A7-488C-9FE2-59D54ECE956E}" type="presOf" srcId="{03A2B71F-3EC9-41A0-A629-9569085EC309}" destId="{F33DB233-968E-4C75-ADD1-8F06C675A9B3}" srcOrd="1" destOrd="4" presId="urn:microsoft.com/office/officeart/2005/8/layout/hProcess4"/>
    <dgm:cxn modelId="{57805C11-EEEB-4516-812C-EAC7C06A9C23}" type="presOf" srcId="{76A4BA4B-96E9-4B9B-966B-4513F2B86519}" destId="{CE78BAC7-3FEF-43CE-9FDB-D107A8146FDD}" srcOrd="0" destOrd="0" presId="urn:microsoft.com/office/officeart/2005/8/layout/hProcess4"/>
    <dgm:cxn modelId="{73B722FD-EA77-43BA-BDDF-1C2A48894AE2}" srcId="{E6FF61AD-7EC3-4E11-A5F0-19341FB6BE8F}" destId="{489878E6-B5AF-4F39-BF8A-9D72897BA7FA}" srcOrd="0" destOrd="0" parTransId="{151C9112-31E0-48CA-A1AF-30142A32AE4C}" sibTransId="{F32DFD50-74A2-478E-B2E3-B49D93775DEE}"/>
    <dgm:cxn modelId="{23F4AF74-8B2B-45E3-9473-1BFCAC6F2F94}" type="presOf" srcId="{F413597D-F98A-4024-8020-16F78145B854}" destId="{50E3FCE3-AE9E-472F-BE7E-50617D8E63AF}" srcOrd="1" destOrd="3" presId="urn:microsoft.com/office/officeart/2005/8/layout/hProcess4"/>
    <dgm:cxn modelId="{628B2B8F-5058-4929-995F-79C5D655636A}" srcId="{683BDCB5-B590-4424-85FA-A5C72420BF7D}" destId="{DEE31A53-63F2-4AB7-9C5F-5E63DFCECEE4}" srcOrd="1" destOrd="0" parTransId="{A5EFA818-CAAA-4731-A0B2-F0704B7DB507}" sibTransId="{DAEE81EA-B2D9-4841-AE02-B378880FA7A3}"/>
    <dgm:cxn modelId="{F9799F18-3E2F-4197-8C34-C86AFD48E57A}" type="presOf" srcId="{14F71AC7-6DE8-48F6-A458-15B8D5221559}" destId="{F33DB233-968E-4C75-ADD1-8F06C675A9B3}" srcOrd="1" destOrd="0" presId="urn:microsoft.com/office/officeart/2005/8/layout/hProcess4"/>
    <dgm:cxn modelId="{B374DE6F-D50B-4BEE-BCDF-7BD490FC83BB}" type="presOf" srcId="{AD169D28-71E1-4FCB-98F6-C43C6AE6E935}" destId="{50E3FCE3-AE9E-472F-BE7E-50617D8E63AF}" srcOrd="1" destOrd="2" presId="urn:microsoft.com/office/officeart/2005/8/layout/hProcess4"/>
    <dgm:cxn modelId="{1F82DFE9-3B07-4F4E-BF36-E524B646DB03}" type="presOf" srcId="{95803B5D-91A5-470E-A0CF-57B5F4792A91}" destId="{E8303906-961D-41E8-9AE1-C8FCE26E44CE}" srcOrd="1" destOrd="2" presId="urn:microsoft.com/office/officeart/2005/8/layout/hProcess4"/>
    <dgm:cxn modelId="{74E7773B-2900-442F-9765-583E8F7115BE}" srcId="{FBA03361-12E1-4E15-B42C-FBF1687498A8}" destId="{5A9F3AB4-5AA4-4EA0-ACAE-3A522A0CD787}" srcOrd="4" destOrd="0" parTransId="{1E605FC3-9ACC-4F9B-9FFE-0EE43F6F48B1}" sibTransId="{5689811A-0484-4131-A13B-A68BEF0F32A2}"/>
    <dgm:cxn modelId="{DD0AE179-C1EC-44D9-BD9D-E0F732D71F70}" srcId="{917683C5-E3B4-4B26-B656-2A337C0F67A9}" destId="{FBA03361-12E1-4E15-B42C-FBF1687498A8}" srcOrd="0" destOrd="0" parTransId="{5082D9DB-8323-4EBD-9D9F-01432ED4B556}" sibTransId="{4E2E7D10-2E54-49E7-B18F-839C7BAD5094}"/>
    <dgm:cxn modelId="{9521D3F2-6C19-438F-920E-F6CC041F3AE0}" srcId="{14EB39F3-CE5C-4A48-9C23-31B34DCC9259}" destId="{14F71AC7-6DE8-48F6-A458-15B8D5221559}" srcOrd="0" destOrd="0" parTransId="{7E10255F-69B0-4119-A3E6-E763D09A3479}" sibTransId="{629ACA24-EF7C-4EA8-AE0D-1F9D1508122B}"/>
    <dgm:cxn modelId="{0FED76C8-CDCA-4391-92D7-1C392B2F3C68}" type="presOf" srcId="{FC554389-4D74-48B0-8B6C-85A12E9E9D7A}" destId="{F33DB233-968E-4C75-ADD1-8F06C675A9B3}" srcOrd="1" destOrd="3" presId="urn:microsoft.com/office/officeart/2005/8/layout/hProcess4"/>
    <dgm:cxn modelId="{263C7ECD-E0BC-4423-A064-9293D06A293A}" type="presOf" srcId="{F413597D-F98A-4024-8020-16F78145B854}" destId="{8ACCBBCA-0287-44C8-A6F0-CECCDF0603A9}" srcOrd="0" destOrd="3" presId="urn:microsoft.com/office/officeart/2005/8/layout/hProcess4"/>
    <dgm:cxn modelId="{9FB7C877-089D-4A86-AC3C-A6C4553071FB}" srcId="{14EB39F3-CE5C-4A48-9C23-31B34DCC9259}" destId="{04493CC8-45E3-4369-B9AD-0CFDD02A950C}" srcOrd="2" destOrd="0" parTransId="{60660048-2E87-4CFB-8D8D-40BB28324543}" sibTransId="{BFE723DF-5AC6-4DB7-8CF8-141BB724955F}"/>
    <dgm:cxn modelId="{B5D1539E-E23C-428E-8E3E-422FC5F958F2}" type="presOf" srcId="{04493CC8-45E3-4369-B9AD-0CFDD02A950C}" destId="{79021CCA-3825-47F6-9821-0DD0C2C703FC}" srcOrd="0" destOrd="2" presId="urn:microsoft.com/office/officeart/2005/8/layout/hProcess4"/>
    <dgm:cxn modelId="{C8F9EC2A-5471-42AD-89E3-75C058DAD4E9}" type="presOf" srcId="{21386579-DBD3-4933-8B57-5D56A685E198}" destId="{7BDBC945-CA6A-43DB-B4D4-09C6F07B86F6}" srcOrd="0" destOrd="0" presId="urn:microsoft.com/office/officeart/2005/8/layout/hProcess4"/>
    <dgm:cxn modelId="{641028DF-3D77-49C1-9718-B9DCDFD408D8}" srcId="{FBA03361-12E1-4E15-B42C-FBF1687498A8}" destId="{1599D80D-BE52-4A9A-9776-6D4C8B29E7C5}" srcOrd="1" destOrd="0" parTransId="{BCC381EF-88CF-482D-8A92-5AEA38EA1E1D}" sibTransId="{B0FA2D2A-C420-4A24-A647-8E18DD43C8BC}"/>
    <dgm:cxn modelId="{CA36E92F-029E-4F60-B3BE-FA9846ED653D}" srcId="{FBA03361-12E1-4E15-B42C-FBF1687498A8}" destId="{A1575B2B-41DC-450F-96B7-85A61CC1BB6B}" srcOrd="0" destOrd="0" parTransId="{D9B95228-6DCB-4A80-A129-C061A54A766B}" sibTransId="{0567383B-8AE1-4795-A14D-4FC0315EF8BF}"/>
    <dgm:cxn modelId="{D5222D95-4FB0-4574-A064-21EEFB046AB0}" srcId="{E6FF61AD-7EC3-4E11-A5F0-19341FB6BE8F}" destId="{91E0EAB8-E784-419E-A5CF-EF5F2F4AAAFA}" srcOrd="1" destOrd="0" parTransId="{E61D664A-C766-4167-A6B1-AD4472F1648E}" sibTransId="{84E66D86-8F61-495B-94E2-1F33BFF280BA}"/>
    <dgm:cxn modelId="{B1AE9A0D-DE76-4ECB-B97B-E46AD7159EF1}" srcId="{FBA03361-12E1-4E15-B42C-FBF1687498A8}" destId="{8757F036-49B3-4CAB-BD30-827379048A20}" srcOrd="5" destOrd="0" parTransId="{5E8BB49A-8770-4817-A078-70B609579461}" sibTransId="{4AF96B6C-1519-4DFE-9FE7-E165B468CA29}"/>
    <dgm:cxn modelId="{18FD5B13-8802-42D5-A9B3-E5AA77A05BAA}" type="presOf" srcId="{4E2E7D10-2E54-49E7-B18F-839C7BAD5094}" destId="{4F3904E9-8FAE-4128-93D3-F7137C3AA4EE}" srcOrd="0" destOrd="0" presId="urn:microsoft.com/office/officeart/2005/8/layout/hProcess4"/>
    <dgm:cxn modelId="{13CB7ECC-1EB7-4AE5-9F48-A1BF2AA12670}" type="presOf" srcId="{E6FF61AD-7EC3-4E11-A5F0-19341FB6BE8F}" destId="{8CDB561A-861F-42E6-AF3E-8CAB661A9C03}" srcOrd="0" destOrd="0" presId="urn:microsoft.com/office/officeart/2005/8/layout/hProcess4"/>
    <dgm:cxn modelId="{95956707-FBF5-4542-B753-A20B751859EB}" type="presOf" srcId="{03A2B71F-3EC9-41A0-A629-9569085EC309}" destId="{79021CCA-3825-47F6-9821-0DD0C2C703FC}" srcOrd="0" destOrd="4" presId="urn:microsoft.com/office/officeart/2005/8/layout/hProcess4"/>
    <dgm:cxn modelId="{9C995CB0-200A-4E1A-ACC3-8C33F40E35A4}" type="presOf" srcId="{DE2D6288-2E21-4159-85F8-D7F634E79656}" destId="{CAB0D6DE-C78C-4A69-BE7C-D85FEAB7D5F0}" srcOrd="0" destOrd="2" presId="urn:microsoft.com/office/officeart/2005/8/layout/hProcess4"/>
    <dgm:cxn modelId="{D0AA7DB9-E856-4CB8-8753-33E1774D9BA7}" srcId="{E6FF61AD-7EC3-4E11-A5F0-19341FB6BE8F}" destId="{DE2D6288-2E21-4159-85F8-D7F634E79656}" srcOrd="2" destOrd="0" parTransId="{B777FA44-4424-47FB-BA3D-D6CA8972DED8}" sibTransId="{67BF19A9-B8A9-432E-AF19-9D682ECA136E}"/>
    <dgm:cxn modelId="{1D881AB8-05E1-472A-BD90-1FDD92892B49}" srcId="{917683C5-E3B4-4B26-B656-2A337C0F67A9}" destId="{E6FF61AD-7EC3-4E11-A5F0-19341FB6BE8F}" srcOrd="2" destOrd="0" parTransId="{BB8BCAFD-F3C3-47F6-8DA6-92A71DAB53DB}" sibTransId="{21386579-DBD3-4933-8B57-5D56A685E198}"/>
    <dgm:cxn modelId="{AEEFB7B2-3B2D-4980-84A7-0ED43FBC933C}" type="presOf" srcId="{B39052F0-F518-4E9A-BF8D-14053A5B274E}" destId="{F33DB233-968E-4C75-ADD1-8F06C675A9B3}" srcOrd="1" destOrd="1" presId="urn:microsoft.com/office/officeart/2005/8/layout/hProcess4"/>
    <dgm:cxn modelId="{FEC6CA77-DD1C-4829-9F17-9ED653CB8B99}" type="presOf" srcId="{657CB78E-134C-4A42-BCC8-63230948394D}" destId="{2D28F150-E2AD-4B84-B041-BDDEC8B6F145}" srcOrd="1" destOrd="3" presId="urn:microsoft.com/office/officeart/2005/8/layout/hProcess4"/>
    <dgm:cxn modelId="{AA3A9A4C-4335-409D-8A37-0AA8F48593AF}" srcId="{14EB39F3-CE5C-4A48-9C23-31B34DCC9259}" destId="{03A2B71F-3EC9-41A0-A629-9569085EC309}" srcOrd="4" destOrd="0" parTransId="{85223490-2DCD-4CF9-84A7-15856534EE3F}" sibTransId="{B51B72DF-E33E-4726-8B35-7DA4FA74BD50}"/>
    <dgm:cxn modelId="{7816CB2C-973C-469D-AC32-580E6EBC1FA6}" type="presParOf" srcId="{FE6CFAD2-60ED-4555-9FDA-D19368A2AB11}" destId="{978D2BF5-2A82-4146-B625-240884BB8479}" srcOrd="0" destOrd="0" presId="urn:microsoft.com/office/officeart/2005/8/layout/hProcess4"/>
    <dgm:cxn modelId="{FCC4EF68-B783-4825-AF1F-343105A88EAB}" type="presParOf" srcId="{FE6CFAD2-60ED-4555-9FDA-D19368A2AB11}" destId="{C918F740-46EF-421B-8228-FB28EF36E474}" srcOrd="1" destOrd="0" presId="urn:microsoft.com/office/officeart/2005/8/layout/hProcess4"/>
    <dgm:cxn modelId="{B3DA7EFE-E9B4-46C3-A140-7A4D3309EAE0}" type="presParOf" srcId="{FE6CFAD2-60ED-4555-9FDA-D19368A2AB11}" destId="{EDA2E6AD-1ECD-4506-BC94-F445AE7CED3E}" srcOrd="2" destOrd="0" presId="urn:microsoft.com/office/officeart/2005/8/layout/hProcess4"/>
    <dgm:cxn modelId="{2E9ED5FD-4CF3-4228-9A95-3E3573C80C28}" type="presParOf" srcId="{EDA2E6AD-1ECD-4506-BC94-F445AE7CED3E}" destId="{C5F50140-2BF1-4EE3-906C-B758C2FD5031}" srcOrd="0" destOrd="0" presId="urn:microsoft.com/office/officeart/2005/8/layout/hProcess4"/>
    <dgm:cxn modelId="{CF321B5B-6DA2-4AF5-995E-FEC0F6BD75BC}" type="presParOf" srcId="{C5F50140-2BF1-4EE3-906C-B758C2FD5031}" destId="{B05E25B1-6A22-4B95-951E-BBE0D86C6AAA}" srcOrd="0" destOrd="0" presId="urn:microsoft.com/office/officeart/2005/8/layout/hProcess4"/>
    <dgm:cxn modelId="{F518643E-9725-460C-9C3F-BC1198EF97BD}" type="presParOf" srcId="{C5F50140-2BF1-4EE3-906C-B758C2FD5031}" destId="{8ACCBBCA-0287-44C8-A6F0-CECCDF0603A9}" srcOrd="1" destOrd="0" presId="urn:microsoft.com/office/officeart/2005/8/layout/hProcess4"/>
    <dgm:cxn modelId="{6ABCF75D-FB36-4329-B834-09E2CA123F0D}" type="presParOf" srcId="{C5F50140-2BF1-4EE3-906C-B758C2FD5031}" destId="{50E3FCE3-AE9E-472F-BE7E-50617D8E63AF}" srcOrd="2" destOrd="0" presId="urn:microsoft.com/office/officeart/2005/8/layout/hProcess4"/>
    <dgm:cxn modelId="{96DC3D9D-D4DE-4FAC-B25C-F9058587BD84}" type="presParOf" srcId="{C5F50140-2BF1-4EE3-906C-B758C2FD5031}" destId="{013FA03A-440D-4F39-88B8-CEAD9A0DA9B3}" srcOrd="3" destOrd="0" presId="urn:microsoft.com/office/officeart/2005/8/layout/hProcess4"/>
    <dgm:cxn modelId="{6AECCFE2-18A5-4244-8567-B223E86B3019}" type="presParOf" srcId="{C5F50140-2BF1-4EE3-906C-B758C2FD5031}" destId="{CE461E3E-40B7-427A-B9D2-C816A16321C4}" srcOrd="4" destOrd="0" presId="urn:microsoft.com/office/officeart/2005/8/layout/hProcess4"/>
    <dgm:cxn modelId="{1AD48F21-B499-4D21-998A-41B2B8FEE7BA}" type="presParOf" srcId="{EDA2E6AD-1ECD-4506-BC94-F445AE7CED3E}" destId="{4F3904E9-8FAE-4128-93D3-F7137C3AA4EE}" srcOrd="1" destOrd="0" presId="urn:microsoft.com/office/officeart/2005/8/layout/hProcess4"/>
    <dgm:cxn modelId="{55F2D8D5-1827-428A-BD5F-2A11C88742F5}" type="presParOf" srcId="{EDA2E6AD-1ECD-4506-BC94-F445AE7CED3E}" destId="{9D96308E-57E7-45D9-9135-15824B4BA3C1}" srcOrd="2" destOrd="0" presId="urn:microsoft.com/office/officeart/2005/8/layout/hProcess4"/>
    <dgm:cxn modelId="{25D8F31E-314E-4F6C-BFA4-1C247215D986}" type="presParOf" srcId="{9D96308E-57E7-45D9-9135-15824B4BA3C1}" destId="{6E48087C-9562-40B4-BF61-6FF503A91A01}" srcOrd="0" destOrd="0" presId="urn:microsoft.com/office/officeart/2005/8/layout/hProcess4"/>
    <dgm:cxn modelId="{53166D90-430F-4CE6-B061-2E3DBE761C26}" type="presParOf" srcId="{9D96308E-57E7-45D9-9135-15824B4BA3C1}" destId="{79021CCA-3825-47F6-9821-0DD0C2C703FC}" srcOrd="1" destOrd="0" presId="urn:microsoft.com/office/officeart/2005/8/layout/hProcess4"/>
    <dgm:cxn modelId="{C52B2208-F5A4-4988-91A2-445C8F680789}" type="presParOf" srcId="{9D96308E-57E7-45D9-9135-15824B4BA3C1}" destId="{F33DB233-968E-4C75-ADD1-8F06C675A9B3}" srcOrd="2" destOrd="0" presId="urn:microsoft.com/office/officeart/2005/8/layout/hProcess4"/>
    <dgm:cxn modelId="{4BDAD6DB-33F2-4B58-8B4A-4ED8D86A21A6}" type="presParOf" srcId="{9D96308E-57E7-45D9-9135-15824B4BA3C1}" destId="{625874EC-B354-4B2E-ACD6-C582B27B170E}" srcOrd="3" destOrd="0" presId="urn:microsoft.com/office/officeart/2005/8/layout/hProcess4"/>
    <dgm:cxn modelId="{256D5DCA-2A7E-46BD-966C-12133B9FA2EF}" type="presParOf" srcId="{9D96308E-57E7-45D9-9135-15824B4BA3C1}" destId="{FCCAD1E5-26FB-463D-9F26-C44B13A79115}" srcOrd="4" destOrd="0" presId="urn:microsoft.com/office/officeart/2005/8/layout/hProcess4"/>
    <dgm:cxn modelId="{4688B937-91A5-4FBB-9921-13F485F9C870}" type="presParOf" srcId="{EDA2E6AD-1ECD-4506-BC94-F445AE7CED3E}" destId="{05E994E4-BC5C-4247-8DF1-59C5F4146792}" srcOrd="3" destOrd="0" presId="urn:microsoft.com/office/officeart/2005/8/layout/hProcess4"/>
    <dgm:cxn modelId="{67460A2E-0E4D-43A2-9D6A-BBE8E5C1F3E7}" type="presParOf" srcId="{EDA2E6AD-1ECD-4506-BC94-F445AE7CED3E}" destId="{54F87723-1304-4B97-B40A-9F37FF06C8B2}" srcOrd="4" destOrd="0" presId="urn:microsoft.com/office/officeart/2005/8/layout/hProcess4"/>
    <dgm:cxn modelId="{8B27854A-ED00-428C-83A1-26B3234538F1}" type="presParOf" srcId="{54F87723-1304-4B97-B40A-9F37FF06C8B2}" destId="{137BC727-B425-4CA8-9947-E5FF20C78280}" srcOrd="0" destOrd="0" presId="urn:microsoft.com/office/officeart/2005/8/layout/hProcess4"/>
    <dgm:cxn modelId="{CE9118A4-994B-4F32-AF2D-B4C49A28F22E}" type="presParOf" srcId="{54F87723-1304-4B97-B40A-9F37FF06C8B2}" destId="{CAB0D6DE-C78C-4A69-BE7C-D85FEAB7D5F0}" srcOrd="1" destOrd="0" presId="urn:microsoft.com/office/officeart/2005/8/layout/hProcess4"/>
    <dgm:cxn modelId="{742B3BF8-C0E8-4BEA-A5B0-0AF3B6C4E34C}" type="presParOf" srcId="{54F87723-1304-4B97-B40A-9F37FF06C8B2}" destId="{2D28F150-E2AD-4B84-B041-BDDEC8B6F145}" srcOrd="2" destOrd="0" presId="urn:microsoft.com/office/officeart/2005/8/layout/hProcess4"/>
    <dgm:cxn modelId="{DD9849C1-9B59-4F66-BE3A-BDAD72495E46}" type="presParOf" srcId="{54F87723-1304-4B97-B40A-9F37FF06C8B2}" destId="{8CDB561A-861F-42E6-AF3E-8CAB661A9C03}" srcOrd="3" destOrd="0" presId="urn:microsoft.com/office/officeart/2005/8/layout/hProcess4"/>
    <dgm:cxn modelId="{2942C038-3EEC-460A-AC00-0F78C9A1BAFB}" type="presParOf" srcId="{54F87723-1304-4B97-B40A-9F37FF06C8B2}" destId="{E3A38C50-0A56-4393-89F2-5B2BF29526B2}" srcOrd="4" destOrd="0" presId="urn:microsoft.com/office/officeart/2005/8/layout/hProcess4"/>
    <dgm:cxn modelId="{26CC5154-4863-42CF-B719-FA16BE61C8D2}" type="presParOf" srcId="{EDA2E6AD-1ECD-4506-BC94-F445AE7CED3E}" destId="{7BDBC945-CA6A-43DB-B4D4-09C6F07B86F6}" srcOrd="5" destOrd="0" presId="urn:microsoft.com/office/officeart/2005/8/layout/hProcess4"/>
    <dgm:cxn modelId="{CA90EB9C-2A8B-4360-A412-FD6ACDFDE32A}" type="presParOf" srcId="{EDA2E6AD-1ECD-4506-BC94-F445AE7CED3E}" destId="{3F6593D9-741C-4309-A1B5-33BBE61AC2B9}" srcOrd="6" destOrd="0" presId="urn:microsoft.com/office/officeart/2005/8/layout/hProcess4"/>
    <dgm:cxn modelId="{192552B6-B4DF-4514-9465-63B9F2AB9F5C}" type="presParOf" srcId="{3F6593D9-741C-4309-A1B5-33BBE61AC2B9}" destId="{18EF31D8-A2BD-4A33-B5BC-071F8C37F89B}" srcOrd="0" destOrd="0" presId="urn:microsoft.com/office/officeart/2005/8/layout/hProcess4"/>
    <dgm:cxn modelId="{78719195-B120-454B-9FA0-D33C4AE1D2B2}" type="presParOf" srcId="{3F6593D9-741C-4309-A1B5-33BBE61AC2B9}" destId="{CE78BAC7-3FEF-43CE-9FDB-D107A8146FDD}" srcOrd="1" destOrd="0" presId="urn:microsoft.com/office/officeart/2005/8/layout/hProcess4"/>
    <dgm:cxn modelId="{B1055CF9-838C-49BF-A061-61C4541FAA85}" type="presParOf" srcId="{3F6593D9-741C-4309-A1B5-33BBE61AC2B9}" destId="{E8303906-961D-41E8-9AE1-C8FCE26E44CE}" srcOrd="2" destOrd="0" presId="urn:microsoft.com/office/officeart/2005/8/layout/hProcess4"/>
    <dgm:cxn modelId="{99B2690E-4598-4C91-95BA-3D00F1EE058E}" type="presParOf" srcId="{3F6593D9-741C-4309-A1B5-33BBE61AC2B9}" destId="{67051A4C-B452-4953-82D3-5F378EA6D08A}" srcOrd="3" destOrd="0" presId="urn:microsoft.com/office/officeart/2005/8/layout/hProcess4"/>
    <dgm:cxn modelId="{2E805D02-5F0F-474F-A45F-C8498C274C42}" type="presParOf" srcId="{3F6593D9-741C-4309-A1B5-33BBE61AC2B9}" destId="{355C245E-540D-4AB8-8692-73EF25DE0E0D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CBBCA-0287-44C8-A6F0-CECCDF0603A9}">
      <dsp:nvSpPr>
        <dsp:cNvPr id="0" name=""/>
        <dsp:cNvSpPr/>
      </dsp:nvSpPr>
      <dsp:spPr>
        <a:xfrm>
          <a:off x="0" y="640687"/>
          <a:ext cx="1772120" cy="1494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474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Orientación 24 hrs.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Traslado del cuerpo.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Pago de impuestos.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Arreglo del cuerpo.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Cofre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Valor del flete correspondiente a la repatriación de cenizas (hasta 1.5 SMMLV)</a:t>
          </a:r>
        </a:p>
      </dsp:txBody>
      <dsp:txXfrm>
        <a:off x="34401" y="675088"/>
        <a:ext cx="1703318" cy="1105748"/>
      </dsp:txXfrm>
    </dsp:sp>
    <dsp:sp modelId="{4F3904E9-8FAE-4128-93D3-F7137C3AA4EE}">
      <dsp:nvSpPr>
        <dsp:cNvPr id="0" name=""/>
        <dsp:cNvSpPr/>
      </dsp:nvSpPr>
      <dsp:spPr>
        <a:xfrm>
          <a:off x="978248" y="858603"/>
          <a:ext cx="1983092" cy="1983092"/>
        </a:xfrm>
        <a:prstGeom prst="leftCircularArrow">
          <a:avLst>
            <a:gd name="adj1" fmla="val 3885"/>
            <a:gd name="adj2" fmla="val 486450"/>
            <a:gd name="adj3" fmla="val 2374217"/>
            <a:gd name="adj4" fmla="val 9136745"/>
            <a:gd name="adj5" fmla="val 4532"/>
          </a:avLst>
        </a:prstGeom>
        <a:solidFill>
          <a:schemeClr val="bg1"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FA03A-440D-4F39-88B8-CEAD9A0DA9B3}">
      <dsp:nvSpPr>
        <dsp:cNvPr id="0" name=""/>
        <dsp:cNvSpPr/>
      </dsp:nvSpPr>
      <dsp:spPr>
        <a:xfrm>
          <a:off x="505200" y="1952422"/>
          <a:ext cx="1321458" cy="320140"/>
        </a:xfrm>
        <a:prstGeom prst="roundRect">
          <a:avLst>
            <a:gd name="adj" fmla="val 10000"/>
          </a:avLst>
        </a:prstGeom>
        <a:solidFill>
          <a:srgbClr val="5954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rgbClr val="FBF1D2"/>
              </a:solidFill>
              <a:latin typeface="Lucida Sans" pitchFamily="34" charset="0"/>
            </a:rPr>
            <a:t>Deceso</a:t>
          </a:r>
        </a:p>
      </dsp:txBody>
      <dsp:txXfrm>
        <a:off x="514577" y="1961799"/>
        <a:ext cx="1302704" cy="301386"/>
      </dsp:txXfrm>
    </dsp:sp>
    <dsp:sp modelId="{79021CCA-3825-47F6-9821-0DD0C2C703FC}">
      <dsp:nvSpPr>
        <dsp:cNvPr id="0" name=""/>
        <dsp:cNvSpPr/>
      </dsp:nvSpPr>
      <dsp:spPr>
        <a:xfrm>
          <a:off x="2149316" y="892950"/>
          <a:ext cx="1834335" cy="1112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474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Cómodas salas  de velación.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Una Ofrenda Floral.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Conjunto recordatorio.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Servicio de cafetería y teléfono. 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Serie de carteles. </a:t>
          </a:r>
        </a:p>
      </dsp:txBody>
      <dsp:txXfrm>
        <a:off x="2174913" y="1156898"/>
        <a:ext cx="1783141" cy="822760"/>
      </dsp:txXfrm>
    </dsp:sp>
    <dsp:sp modelId="{05E994E4-BC5C-4247-8DF1-59C5F4146792}">
      <dsp:nvSpPr>
        <dsp:cNvPr id="0" name=""/>
        <dsp:cNvSpPr/>
      </dsp:nvSpPr>
      <dsp:spPr>
        <a:xfrm>
          <a:off x="3176319" y="84477"/>
          <a:ext cx="2276458" cy="2276458"/>
        </a:xfrm>
        <a:prstGeom prst="circularArrow">
          <a:avLst>
            <a:gd name="adj1" fmla="val 3384"/>
            <a:gd name="adj2" fmla="val 418711"/>
            <a:gd name="adj3" fmla="val 19252729"/>
            <a:gd name="adj4" fmla="val 12422462"/>
            <a:gd name="adj5" fmla="val 3948"/>
          </a:avLst>
        </a:prstGeom>
        <a:solidFill>
          <a:schemeClr val="bg1"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874EC-B354-4B2E-ACD6-C582B27B170E}">
      <dsp:nvSpPr>
        <dsp:cNvPr id="0" name=""/>
        <dsp:cNvSpPr/>
      </dsp:nvSpPr>
      <dsp:spPr>
        <a:xfrm>
          <a:off x="2500069" y="743175"/>
          <a:ext cx="1750020" cy="292976"/>
        </a:xfrm>
        <a:prstGeom prst="roundRect">
          <a:avLst>
            <a:gd name="adj" fmla="val 10000"/>
          </a:avLst>
        </a:prstGeom>
        <a:solidFill>
          <a:srgbClr val="5954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rgbClr val="FBF1D2"/>
              </a:solidFill>
              <a:latin typeface="Lucida Sans" pitchFamily="34" charset="0"/>
            </a:rPr>
            <a:t>Homenaje</a:t>
          </a:r>
        </a:p>
      </dsp:txBody>
      <dsp:txXfrm>
        <a:off x="2508650" y="751756"/>
        <a:ext cx="1732858" cy="275814"/>
      </dsp:txXfrm>
    </dsp:sp>
    <dsp:sp modelId="{CAB0D6DE-C78C-4A69-BE7C-D85FEAB7D5F0}">
      <dsp:nvSpPr>
        <dsp:cNvPr id="0" name=""/>
        <dsp:cNvSpPr/>
      </dsp:nvSpPr>
      <dsp:spPr>
        <a:xfrm>
          <a:off x="4459421" y="935749"/>
          <a:ext cx="1810311" cy="120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474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Cinta membreteada.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Honras fúnebres.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Transporte para acompañantes para 25 personas (Ciudades con mas de 30.000 habitantes).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Carrozas de lujo.</a:t>
          </a:r>
        </a:p>
      </dsp:txBody>
      <dsp:txXfrm>
        <a:off x="4487103" y="963431"/>
        <a:ext cx="1754947" cy="889777"/>
      </dsp:txXfrm>
    </dsp:sp>
    <dsp:sp modelId="{7BDBC945-CA6A-43DB-B4D4-09C6F07B86F6}">
      <dsp:nvSpPr>
        <dsp:cNvPr id="0" name=""/>
        <dsp:cNvSpPr/>
      </dsp:nvSpPr>
      <dsp:spPr>
        <a:xfrm>
          <a:off x="-1069987" y="1974215"/>
          <a:ext cx="2139974" cy="2139974"/>
        </a:xfrm>
        <a:prstGeom prst="leftCircularArrow">
          <a:avLst>
            <a:gd name="adj1" fmla="val 3600"/>
            <a:gd name="adj2" fmla="val 447715"/>
            <a:gd name="adj3" fmla="val 2533680"/>
            <a:gd name="adj4" fmla="val 9334944"/>
            <a:gd name="adj5" fmla="val 4200"/>
          </a:avLst>
        </a:prstGeom>
        <a:solidFill>
          <a:schemeClr val="bg1"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B561A-861F-42E6-AF3E-8CAB661A9C03}">
      <dsp:nvSpPr>
        <dsp:cNvPr id="0" name=""/>
        <dsp:cNvSpPr/>
      </dsp:nvSpPr>
      <dsp:spPr>
        <a:xfrm>
          <a:off x="5088478" y="1941352"/>
          <a:ext cx="1311282" cy="307338"/>
        </a:xfrm>
        <a:prstGeom prst="roundRect">
          <a:avLst>
            <a:gd name="adj" fmla="val 10000"/>
          </a:avLst>
        </a:prstGeom>
        <a:solidFill>
          <a:srgbClr val="5954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rgbClr val="FBF1D2"/>
              </a:solidFill>
              <a:latin typeface="Lucida Sans" pitchFamily="34" charset="0"/>
            </a:rPr>
            <a:t>Cortejo</a:t>
          </a:r>
        </a:p>
      </dsp:txBody>
      <dsp:txXfrm>
        <a:off x="5097480" y="1950354"/>
        <a:ext cx="1293278" cy="289334"/>
      </dsp:txXfrm>
    </dsp:sp>
    <dsp:sp modelId="{CE78BAC7-3FEF-43CE-9FDB-D107A8146FDD}">
      <dsp:nvSpPr>
        <dsp:cNvPr id="0" name=""/>
        <dsp:cNvSpPr/>
      </dsp:nvSpPr>
      <dsp:spPr>
        <a:xfrm>
          <a:off x="6669166" y="745817"/>
          <a:ext cx="2211556" cy="1558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474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Inhumación: Bóveda o lote hasta por 4 años. (hasta 2.3 SMMLV).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Cremación  (hasta 2.3 SMMLV), Urna para cenizas y cenizario hasta por 0.5 SMMLV.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>
              <a:solidFill>
                <a:srgbClr val="7030A0"/>
              </a:solidFill>
              <a:latin typeface="Lucida Sans" pitchFamily="34" charset="0"/>
            </a:rPr>
            <a:t>Si posee lote o bóveda se pagará los derechos de administración.  (hasta 2.3 SMMLV).</a:t>
          </a:r>
        </a:p>
      </dsp:txBody>
      <dsp:txXfrm>
        <a:off x="6705038" y="1115716"/>
        <a:ext cx="2139812" cy="1153019"/>
      </dsp:txXfrm>
    </dsp:sp>
    <dsp:sp modelId="{67051A4C-B452-4953-82D3-5F378EA6D08A}">
      <dsp:nvSpPr>
        <dsp:cNvPr id="0" name=""/>
        <dsp:cNvSpPr/>
      </dsp:nvSpPr>
      <dsp:spPr>
        <a:xfrm>
          <a:off x="7461137" y="657203"/>
          <a:ext cx="1492626" cy="275835"/>
        </a:xfrm>
        <a:prstGeom prst="roundRect">
          <a:avLst>
            <a:gd name="adj" fmla="val 10000"/>
          </a:avLst>
        </a:prstGeom>
        <a:solidFill>
          <a:srgbClr val="5954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rgbClr val="FBF1D2"/>
              </a:solidFill>
              <a:latin typeface="Lucida Sans" pitchFamily="34" charset="0"/>
            </a:rPr>
            <a:t>Destino Final</a:t>
          </a:r>
        </a:p>
      </dsp:txBody>
      <dsp:txXfrm>
        <a:off x="7469216" y="665282"/>
        <a:ext cx="1476468" cy="259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01EB27DA-9F7E-43FB-AB31-DE5A672E9BE8}" type="datetimeFigureOut">
              <a:rPr lang="es-CO" smtClean="0"/>
              <a:t>09/03/2020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B863765-9A33-4AC0-A71D-3CFFFEF868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86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68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8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714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6" tIns="93156" rIns="93156" bIns="93156" anchor="t" anchorCtr="0">
            <a:noAutofit/>
          </a:bodyPr>
          <a:lstStyle/>
          <a:p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0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94A7-54AC-4863-966B-32125F8B1C13}" type="datetimeFigureOut">
              <a:rPr lang="es-CO" smtClean="0"/>
              <a:t>09/03/2020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7387-3A2A-4ABC-BA4A-3E6B241E6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24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94A7-54AC-4863-966B-32125F8B1C13}" type="datetimeFigureOut">
              <a:rPr lang="es-CO" smtClean="0"/>
              <a:t>09/03/2020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7387-3A2A-4ABC-BA4A-3E6B241E6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703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94A7-54AC-4863-966B-32125F8B1C13}" type="datetimeFigureOut">
              <a:rPr lang="es-CO" smtClean="0"/>
              <a:t>09/03/2020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7387-3A2A-4ABC-BA4A-3E6B241E6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180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70612" y="685803"/>
            <a:ext cx="7717260" cy="41909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4A86-2703-4937-ABF7-D8FBDB5C3D3E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A3F31473-23EB-4724-8B59-FE6D21D89FA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6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70612" y="685800"/>
            <a:ext cx="3772883" cy="4191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14991" y="685800"/>
            <a:ext cx="3772882" cy="4191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30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94A7-54AC-4863-966B-32125F8B1C13}" type="datetimeFigureOut">
              <a:rPr lang="es-CO" smtClean="0"/>
              <a:t>09/03/2020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7387-3A2A-4ABC-BA4A-3E6B241E6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088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94A7-54AC-4863-966B-32125F8B1C13}" type="datetimeFigureOut">
              <a:rPr lang="es-CO" smtClean="0"/>
              <a:t>09/03/2020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7387-3A2A-4ABC-BA4A-3E6B241E6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270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94A7-54AC-4863-966B-32125F8B1C13}" type="datetimeFigureOut">
              <a:rPr lang="es-CO" smtClean="0"/>
              <a:t>09/03/2020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7387-3A2A-4ABC-BA4A-3E6B241E6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482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94A7-54AC-4863-966B-32125F8B1C13}" type="datetimeFigureOut">
              <a:rPr lang="es-CO" smtClean="0"/>
              <a:t>09/03/2020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7387-3A2A-4ABC-BA4A-3E6B241E6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51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94A7-54AC-4863-966B-32125F8B1C13}" type="datetimeFigureOut">
              <a:rPr lang="es-CO" smtClean="0"/>
              <a:t>09/03/2020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7387-3A2A-4ABC-BA4A-3E6B241E6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770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94A7-54AC-4863-966B-32125F8B1C13}" type="datetimeFigureOut">
              <a:rPr lang="es-CO" smtClean="0"/>
              <a:t>09/03/2020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7387-3A2A-4ABC-BA4A-3E6B241E6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682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94A7-54AC-4863-966B-32125F8B1C13}" type="datetimeFigureOut">
              <a:rPr lang="es-CO" smtClean="0"/>
              <a:t>09/03/2020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7387-3A2A-4ABC-BA4A-3E6B241E6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269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94A7-54AC-4863-966B-32125F8B1C13}" type="datetimeFigureOut">
              <a:rPr lang="es-CO" smtClean="0"/>
              <a:t>09/03/2020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7387-3A2A-4ABC-BA4A-3E6B241E6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652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94A7-54AC-4863-966B-32125F8B1C13}" type="datetimeFigureOut">
              <a:rPr lang="es-CO" smtClean="0"/>
              <a:t>09/03/2020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27387-3A2A-4ABC-BA4A-3E6B241E60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77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31647" r="54300"/>
          <a:stretch/>
        </p:blipFill>
        <p:spPr>
          <a:xfrm>
            <a:off x="0" y="1616529"/>
            <a:ext cx="5045449" cy="438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l="32671" r="24735" b="66190"/>
          <a:stretch/>
        </p:blipFill>
        <p:spPr>
          <a:xfrm>
            <a:off x="266205" y="5838804"/>
            <a:ext cx="1690499" cy="55386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l="2135" r="67095"/>
          <a:stretch/>
        </p:blipFill>
        <p:spPr>
          <a:xfrm>
            <a:off x="174171" y="17468"/>
            <a:ext cx="1215737" cy="9892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705" y="183841"/>
            <a:ext cx="1997295" cy="91131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371975" y="1846496"/>
            <a:ext cx="354945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chemeClr val="accent3">
                    <a:lumMod val="50000"/>
                  </a:schemeClr>
                </a:solidFill>
              </a:rPr>
              <a:t>Los invita a conocer todos los beneficios adicionales que tiene al </a:t>
            </a:r>
            <a:r>
              <a:rPr lang="es-CO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ADQUIRIR su PÓLIZA EXEQUIAL.</a:t>
            </a:r>
          </a:p>
          <a:p>
            <a:pPr algn="just"/>
            <a:endParaRPr lang="es-CO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SUBSIDIO DEL 35% </a:t>
            </a:r>
            <a:r>
              <a:rPr lang="es-CO" sz="1400" b="1" dirty="0">
                <a:solidFill>
                  <a:schemeClr val="accent3">
                    <a:lumMod val="50000"/>
                  </a:schemeClr>
                </a:solidFill>
              </a:rPr>
              <a:t>del valor de la póliza y el excedente es descontado en pequeñas cuotas quincenales sin interés.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O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SOLICANASTA ($1.000.000) </a:t>
            </a:r>
            <a:r>
              <a:rPr lang="es-CO" sz="1400" b="1" dirty="0">
                <a:solidFill>
                  <a:schemeClr val="accent3">
                    <a:lumMod val="50000"/>
                  </a:schemeClr>
                </a:solidFill>
              </a:rPr>
              <a:t>Canasta (vida e incapacidad total y permanente) del titular de la póliza.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O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 DE MASCOTAS  </a:t>
            </a:r>
            <a:r>
              <a:rPr lang="es-CO" sz="1400" b="1" dirty="0">
                <a:solidFill>
                  <a:schemeClr val="accent3">
                    <a:lumMod val="50000"/>
                  </a:schemeClr>
                </a:solidFill>
              </a:rPr>
              <a:t>(Consulta médica veterinaria y asistencia exequial por tan solo </a:t>
            </a:r>
            <a:r>
              <a:rPr lang="es-CO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$1,353 </a:t>
            </a:r>
            <a:r>
              <a:rPr lang="es-CO" sz="1400" b="1" dirty="0">
                <a:solidFill>
                  <a:schemeClr val="accent3">
                    <a:lumMod val="50000"/>
                  </a:schemeClr>
                </a:solidFill>
              </a:rPr>
              <a:t>quincenales).	</a:t>
            </a:r>
            <a:endParaRPr lang="es-CO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 </a:t>
            </a:r>
            <a:r>
              <a:rPr lang="es-CO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DOMICILIARIA</a:t>
            </a:r>
          </a:p>
          <a:p>
            <a:pPr marL="358775" indent="-358775" algn="just">
              <a:tabLst>
                <a:tab pos="358775" algn="l"/>
              </a:tabLst>
            </a:pPr>
            <a:r>
              <a:rPr lang="es-CO" sz="1400" b="1" dirty="0">
                <a:solidFill>
                  <a:schemeClr val="accent3">
                    <a:lumMod val="50000"/>
                  </a:schemeClr>
                </a:solidFill>
              </a:rPr>
              <a:t>	(Cerrajería</a:t>
            </a:r>
            <a:r>
              <a:rPr lang="es-CO" sz="1400" b="1" dirty="0">
                <a:solidFill>
                  <a:schemeClr val="accent3">
                    <a:lumMod val="50000"/>
                  </a:schemeClr>
                </a:solidFill>
              </a:rPr>
              <a:t>, instalaciones eléctricas, </a:t>
            </a:r>
            <a:r>
              <a:rPr lang="es-CO" sz="1400" b="1" dirty="0" smtClean="0">
                <a:solidFill>
                  <a:schemeClr val="accent3">
                    <a:lumMod val="50000"/>
                  </a:schemeClr>
                </a:solidFill>
              </a:rPr>
              <a:t> celaduría</a:t>
            </a:r>
            <a:r>
              <a:rPr lang="es-CO" sz="1400" b="1" dirty="0">
                <a:solidFill>
                  <a:schemeClr val="accent3">
                    <a:lumMod val="50000"/>
                  </a:schemeClr>
                </a:solidFill>
              </a:rPr>
              <a:t>).</a:t>
            </a:r>
            <a:r>
              <a:rPr lang="es-CO" sz="1200" b="1" dirty="0">
                <a:solidFill>
                  <a:schemeClr val="accent3">
                    <a:lumMod val="50000"/>
                  </a:schemeClr>
                </a:solidFill>
              </a:rPr>
              <a:t>			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O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Llamada de nube 9"/>
          <p:cNvSpPr/>
          <p:nvPr/>
        </p:nvSpPr>
        <p:spPr>
          <a:xfrm>
            <a:off x="3755447" y="17468"/>
            <a:ext cx="3233057" cy="1599061"/>
          </a:xfrm>
          <a:prstGeom prst="cloudCallout">
            <a:avLst>
              <a:gd name="adj1" fmla="val -54670"/>
              <a:gd name="adj2" fmla="val 569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Renueva o toma tu </a:t>
            </a:r>
            <a:r>
              <a:rPr lang="es-CO" sz="135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póliza Exequial </a:t>
            </a:r>
            <a:r>
              <a:rPr lang="es-CO" sz="135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Fempal</a:t>
            </a:r>
            <a:r>
              <a:rPr lang="es-CO" sz="135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antes del 26 de Marzo  y  </a:t>
            </a:r>
            <a:r>
              <a:rPr lang="es-CO" sz="135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PAGA </a:t>
            </a:r>
            <a:r>
              <a:rPr lang="es-CO" sz="135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SOLO EL 65%</a:t>
            </a:r>
            <a:r>
              <a:rPr lang="es-CO" sz="135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de su valor, en </a:t>
            </a:r>
            <a:r>
              <a:rPr lang="es-CO" sz="105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pequeñas</a:t>
            </a:r>
            <a:r>
              <a:rPr lang="es-CO" sz="135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cuotas quincenales.</a:t>
            </a:r>
            <a:endParaRPr lang="es-CO" sz="135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 descr="C:\Users\ddiaz\Downloads\Cos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48966"/>
            <a:ext cx="7819150" cy="878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1" y="944034"/>
            <a:ext cx="5045528" cy="488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7749"/>
              </a:buClr>
              <a:buSzPts val="3200"/>
            </a:pPr>
            <a:r>
              <a:rPr lang="es-CO" sz="2400" b="1">
                <a:solidFill>
                  <a:srgbClr val="007749"/>
                </a:solidFill>
                <a:latin typeface="Rambla"/>
                <a:ea typeface="Rambla"/>
                <a:cs typeface="Rambla"/>
                <a:sym typeface="Rambla"/>
              </a:rPr>
              <a:t>MASCOTAS</a:t>
            </a:r>
            <a:endParaRPr sz="2400" b="1">
              <a:solidFill>
                <a:srgbClr val="007749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136" y="1713198"/>
            <a:ext cx="8427918" cy="32566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992981" y="5164931"/>
            <a:ext cx="724222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50" b="1" dirty="0"/>
              <a:t>PLAN ASISTENCIAS MASCOTAS PARA PERROS Y GATOS , MAYORES DE 3 MESES Y MENORES DE 12 AÑOS. </a:t>
            </a:r>
          </a:p>
          <a:p>
            <a:pPr algn="ctr"/>
            <a:r>
              <a:rPr lang="es-CO" sz="1350" b="1" dirty="0"/>
              <a:t>VALOR ANUAL:$</a:t>
            </a:r>
            <a:r>
              <a:rPr lang="es-CO" sz="1350" b="1" dirty="0"/>
              <a:t>32.450</a:t>
            </a:r>
            <a:endParaRPr lang="es-CO" sz="1350" b="1" dirty="0"/>
          </a:p>
          <a:p>
            <a:pPr algn="ctr"/>
            <a:r>
              <a:rPr lang="es-CO" sz="1350" b="1" dirty="0"/>
              <a:t>Nota: Aplica carencia de 30 días.</a:t>
            </a:r>
          </a:p>
          <a:p>
            <a:pPr algn="ctr"/>
            <a:endParaRPr lang="es-CO" sz="1350" b="1" dirty="0"/>
          </a:p>
        </p:txBody>
      </p:sp>
      <p:pic>
        <p:nvPicPr>
          <p:cNvPr id="7" name="Google Shape;86;p13"/>
          <p:cNvPicPr preferRelativeResize="0"/>
          <p:nvPr/>
        </p:nvPicPr>
        <p:blipFill rotWithShape="1">
          <a:blip r:embed="rId5">
            <a:alphaModFix/>
          </a:blip>
          <a:srcRect l="2135" r="67095"/>
          <a:stretch/>
        </p:blipFill>
        <p:spPr>
          <a:xfrm>
            <a:off x="8349216" y="5372425"/>
            <a:ext cx="794784" cy="6283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3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 descr="C:\Users\ddiaz\Downloads\Cos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48966"/>
            <a:ext cx="7819150" cy="878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" y="944034"/>
            <a:ext cx="5045528" cy="4886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7749"/>
              </a:buClr>
              <a:buSzPts val="3200"/>
            </a:pPr>
            <a:r>
              <a:rPr lang="es-CO" sz="2400" b="1">
                <a:solidFill>
                  <a:srgbClr val="007749"/>
                </a:solidFill>
                <a:latin typeface="Rambla"/>
                <a:ea typeface="Rambla"/>
                <a:cs typeface="Rambla"/>
                <a:sym typeface="Rambla"/>
              </a:rPr>
              <a:t>REPATRIACIÓN</a:t>
            </a:r>
            <a:endParaRPr sz="2400" b="1">
              <a:solidFill>
                <a:srgbClr val="007749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88" y="1822811"/>
            <a:ext cx="8709660" cy="333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6;p13"/>
          <p:cNvPicPr preferRelativeResize="0"/>
          <p:nvPr/>
        </p:nvPicPr>
        <p:blipFill rotWithShape="1">
          <a:blip r:embed="rId5">
            <a:alphaModFix/>
          </a:blip>
          <a:srcRect l="2135" r="67095"/>
          <a:stretch/>
        </p:blipFill>
        <p:spPr>
          <a:xfrm>
            <a:off x="8349216" y="5372425"/>
            <a:ext cx="794784" cy="6283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7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34" y="715072"/>
            <a:ext cx="8301371" cy="51435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16728"/>
              </p:ext>
            </p:extLst>
          </p:nvPr>
        </p:nvGraphicFramePr>
        <p:xfrm>
          <a:off x="4467170" y="1565744"/>
          <a:ext cx="4459443" cy="1304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0765">
                  <a:extLst>
                    <a:ext uri="{9D8B030D-6E8A-4147-A177-3AD203B41FA5}">
                      <a16:colId xmlns="" xmlns:a16="http://schemas.microsoft.com/office/drawing/2014/main" val="236806620"/>
                    </a:ext>
                  </a:extLst>
                </a:gridCol>
                <a:gridCol w="1996635">
                  <a:extLst>
                    <a:ext uri="{9D8B030D-6E8A-4147-A177-3AD203B41FA5}">
                      <a16:colId xmlns="" xmlns:a16="http://schemas.microsoft.com/office/drawing/2014/main" val="2547676644"/>
                    </a:ext>
                  </a:extLst>
                </a:gridCol>
                <a:gridCol w="592043">
                  <a:extLst>
                    <a:ext uri="{9D8B030D-6E8A-4147-A177-3AD203B41FA5}">
                      <a16:colId xmlns="" xmlns:a16="http://schemas.microsoft.com/office/drawing/2014/main" val="2430390967"/>
                    </a:ext>
                  </a:extLst>
                </a:gridCol>
              </a:tblGrid>
              <a:tr h="129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PLAN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VALORES ASEGURADOS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OPCION 1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="" xmlns:a16="http://schemas.microsoft.com/office/drawing/2014/main" val="3242801845"/>
                  </a:ext>
                </a:extLst>
              </a:tr>
              <a:tr h="1296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SOLICANASTA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VIDA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1,000,000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="" xmlns:a16="http://schemas.microsoft.com/office/drawing/2014/main" val="3509594392"/>
                  </a:ext>
                </a:extLst>
              </a:tr>
              <a:tr h="1296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INCAPACIDAD TOTAL Y PERMANENTE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1,000,000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="" xmlns:a16="http://schemas.microsoft.com/office/drawing/2014/main" val="2270710008"/>
                  </a:ext>
                </a:extLst>
              </a:tr>
              <a:tr h="1296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 </a:t>
                      </a:r>
                      <a:endParaRPr lang="es-CO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SOLIACCIDENTE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>
                          <a:effectLst/>
                        </a:rPr>
                        <a:t>MUERTE ACCIDENTAL</a:t>
                      </a:r>
                      <a:endParaRPr lang="es-CO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1,000,000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="" xmlns:a16="http://schemas.microsoft.com/office/drawing/2014/main" val="3370166381"/>
                  </a:ext>
                </a:extLst>
              </a:tr>
              <a:tr h="2674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 </a:t>
                      </a:r>
                      <a:endParaRPr lang="es-CO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INVALIDEZ O DESMEMBRACION ADICIONAL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1,000,000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="" xmlns:a16="http://schemas.microsoft.com/office/drawing/2014/main" val="2417890485"/>
                  </a:ext>
                </a:extLst>
              </a:tr>
              <a:tr h="518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dirty="0">
                          <a:effectLst/>
                        </a:rPr>
                        <a:t>PRIMA ANUAL</a:t>
                      </a:r>
                      <a:r>
                        <a:rPr lang="es-CO" sz="800" baseline="0" dirty="0">
                          <a:effectLst/>
                        </a:rPr>
                        <a:t> </a:t>
                      </a:r>
                      <a:r>
                        <a:rPr lang="es-CO" sz="800" dirty="0">
                          <a:effectLst/>
                        </a:rPr>
                        <a:t>INDIVIDUAL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es-CO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dirty="0">
                          <a:effectLst/>
                        </a:rPr>
                        <a:t>$10.560</a:t>
                      </a:r>
                      <a:endParaRPr lang="es-C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202599198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72545" y="2920230"/>
            <a:ext cx="4637165" cy="3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s-ES" altLang="es-CO" sz="900" b="1" dirty="0">
                <a:ea typeface="Times New Roman" panose="02020603050405020304" pitchFamily="18" charset="0"/>
                <a:cs typeface="Arial" panose="020B0604020202020204" pitchFamily="34" charset="0"/>
              </a:rPr>
              <a:t>DESCRIPCION DE LOS AMPAROS:</a:t>
            </a:r>
            <a:endParaRPr lang="es-CO" altLang="es-CO" sz="900" dirty="0"/>
          </a:p>
          <a:p>
            <a:pPr lvl="0" algn="just"/>
            <a:r>
              <a:rPr lang="es-ES" altLang="es-CO" sz="900" b="1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altLang="es-CO" sz="900" dirty="0"/>
          </a:p>
          <a:p>
            <a:pPr lvl="0" algn="just"/>
            <a:r>
              <a:rPr lang="es-ES" altLang="es-CO" sz="900" b="1" dirty="0">
                <a:ea typeface="Times New Roman" panose="02020603050405020304" pitchFamily="18" charset="0"/>
                <a:cs typeface="Arial" panose="020B0604020202020204" pitchFamily="34" charset="0"/>
              </a:rPr>
              <a:t>CUBRIMIENTO CANASTA (VIDA E INCAPACIDAD TOTAL Y PERMANENTE)</a:t>
            </a:r>
            <a:endParaRPr lang="es-CO" altLang="es-CO" sz="900" dirty="0"/>
          </a:p>
          <a:p>
            <a:pPr lvl="0" algn="just"/>
            <a:r>
              <a:rPr lang="es-ES" altLang="es-CO" sz="900" b="1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O" altLang="es-CO" sz="900" dirty="0"/>
          </a:p>
          <a:p>
            <a:pPr lvl="0" algn="just">
              <a:buFontTx/>
              <a:buChar char="•"/>
            </a:pPr>
            <a:r>
              <a:rPr lang="es-ES" altLang="es-CO" sz="900" b="1" dirty="0">
                <a:ea typeface="Times New Roman" panose="02020603050405020304" pitchFamily="18" charset="0"/>
                <a:cs typeface="Arial" panose="020B0604020202020204" pitchFamily="34" charset="0"/>
              </a:rPr>
              <a:t>Vida: </a:t>
            </a:r>
            <a:r>
              <a:rPr lang="es-ES" altLang="es-CO" sz="900" dirty="0">
                <a:ea typeface="Times New Roman" panose="02020603050405020304" pitchFamily="18" charset="0"/>
                <a:cs typeface="Arial" panose="020B0604020202020204" pitchFamily="34" charset="0"/>
              </a:rPr>
              <a:t>Bajo esta cobertura y una vez superado el periodo de carencia, se ampara contra el riesgo de muerte a cada uno de los titulares, la cobertura se extiende a amparar por muerte como consecuencia de SIDA diagnosticado dentro de la vigencia de la póliza, el homicidio y el suicidio.</a:t>
            </a:r>
            <a:endParaRPr lang="es-CO" altLang="es-CO" sz="900" dirty="0"/>
          </a:p>
          <a:p>
            <a:pPr lvl="0" algn="just"/>
            <a:r>
              <a:rPr lang="es-ES" altLang="es-CO" sz="9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altLang="es-CO" sz="9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es-ES" altLang="es-CO" sz="900" b="1" dirty="0">
                <a:ea typeface="Times New Roman" panose="02020603050405020304" pitchFamily="18" charset="0"/>
                <a:cs typeface="Arial" panose="020B0604020202020204" pitchFamily="34" charset="0"/>
              </a:rPr>
              <a:t>Incapacidad Total y Permanente: </a:t>
            </a:r>
            <a:r>
              <a:rPr lang="es-ES" altLang="es-CO" sz="900" dirty="0">
                <a:ea typeface="Times New Roman" panose="02020603050405020304" pitchFamily="18" charset="0"/>
                <a:cs typeface="Arial" panose="020B0604020202020204" pitchFamily="34" charset="0"/>
              </a:rPr>
              <a:t>Bajo esta cobertura se cubre la </a:t>
            </a:r>
            <a:r>
              <a:rPr lang="es-CO" altLang="es-CO" sz="900" dirty="0">
                <a:ea typeface="Times New Roman" panose="02020603050405020304" pitchFamily="18" charset="0"/>
                <a:cs typeface="Arial" panose="020B0604020202020204" pitchFamily="34" charset="0"/>
              </a:rPr>
              <a:t>incapacidad total y permanente que al ser clasificada de acuerdo con los estipulado por la ley 100 de 1993 y sus decretos reglamentarios, sea igual o superior al 50%, siempre y cuando el evento generador de la incapacidad se haya dado dentro de la vigencia de la póliza. </a:t>
            </a:r>
          </a:p>
          <a:p>
            <a:pPr lvl="0" algn="just"/>
            <a:endParaRPr lang="es-CO" altLang="es-CO" sz="9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es-CO" altLang="es-CO" sz="900" dirty="0">
                <a:ea typeface="Times New Roman" panose="02020603050405020304" pitchFamily="18" charset="0"/>
                <a:cs typeface="Arial" panose="020B0604020202020204" pitchFamily="34" charset="0"/>
              </a:rPr>
              <a:t>Nota: el valor asegurado en el amparo de Incapacidad Total y permanente no es acumulable al amparo Básico de Vida.</a:t>
            </a:r>
          </a:p>
          <a:p>
            <a:pPr lvl="0" algn="just"/>
            <a:r>
              <a:rPr lang="es-CO" altLang="es-CO" sz="900" dirty="0">
                <a:ea typeface="Times New Roman" panose="02020603050405020304" pitchFamily="18" charset="0"/>
                <a:cs typeface="Arial" panose="020B0604020202020204" pitchFamily="34" charset="0"/>
              </a:rPr>
              <a:t>sus decretos reglamentarios, sea igual o superior al 50%, siempre y cuando el evento generador de la incapacidad se haya dado dentro de la vigencia de la póliza. </a:t>
            </a:r>
          </a:p>
          <a:p>
            <a:pPr lvl="0" algn="just"/>
            <a:endParaRPr lang="es-CO" altLang="es-CO" sz="9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es-CO" altLang="es-CO" sz="900" dirty="0">
                <a:ea typeface="Times New Roman" panose="02020603050405020304" pitchFamily="18" charset="0"/>
                <a:cs typeface="Arial" panose="020B0604020202020204" pitchFamily="34" charset="0"/>
              </a:rPr>
              <a:t>Nota: el valor asegurado en el amparo de Incapacidad Total y permanente no es acumulable al amparo Básico de Vida.</a:t>
            </a:r>
          </a:p>
          <a:p>
            <a:pPr lvl="0" algn="just"/>
            <a:endParaRPr lang="es-CO" altLang="es-CO" sz="788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endParaRPr lang="es-CO" altLang="es-CO" sz="788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endParaRPr lang="es-CO" altLang="es-CO" sz="788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endParaRPr lang="es-CO" altLang="es-CO" sz="788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es-CO" altLang="es-CO" sz="788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CO" altLang="es-CO" sz="1200" dirty="0"/>
          </a:p>
        </p:txBody>
      </p:sp>
      <p:sp>
        <p:nvSpPr>
          <p:cNvPr id="12" name="Rectángulo 11"/>
          <p:cNvSpPr/>
          <p:nvPr/>
        </p:nvSpPr>
        <p:spPr>
          <a:xfrm>
            <a:off x="4472545" y="85725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350" b="1" dirty="0"/>
              <a:t>SEGUROS ANEXOS CON ASEGURADORA SOLIDARIA DE </a:t>
            </a:r>
            <a:r>
              <a:rPr lang="es-CO" sz="1350" b="1" dirty="0"/>
              <a:t>COLOMBIA</a:t>
            </a:r>
            <a:endParaRPr lang="es-CO" sz="1350" dirty="0"/>
          </a:p>
        </p:txBody>
      </p:sp>
    </p:spTree>
    <p:extLst>
      <p:ext uri="{BB962C8B-B14F-4D97-AF65-F5344CB8AC3E}">
        <p14:creationId xmlns:p14="http://schemas.microsoft.com/office/powerpoint/2010/main" val="3061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22465" y="1085851"/>
            <a:ext cx="436891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 b="1" dirty="0"/>
              <a:t>CUBRIMIENTO ACCIDENTES PERSONALES</a:t>
            </a:r>
          </a:p>
          <a:p>
            <a:pPr algn="just"/>
            <a:endParaRPr lang="es-CO" sz="900" dirty="0"/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s-CO" sz="900" dirty="0"/>
              <a:t>Muerte Accidental: Cubre la muerte accidental a cada uno de los titulares.</a:t>
            </a:r>
          </a:p>
          <a:p>
            <a:pPr algn="just"/>
            <a:endParaRPr lang="es-CO" sz="900" dirty="0"/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s-CO" sz="900" dirty="0"/>
              <a:t>Invalidez o Desmembración Accidental: Cubre la perdida funcional o anatómica que sufra el asegurado como consecuencia de un accidente amparado por la póliza, siempre y cuando este ocurra dentro de los 365 días siguientes a la fecha del accidente.</a:t>
            </a:r>
          </a:p>
          <a:p>
            <a:pPr algn="just"/>
            <a:endParaRPr lang="es-CO" sz="900" dirty="0"/>
          </a:p>
          <a:p>
            <a:pPr algn="just"/>
            <a:r>
              <a:rPr lang="es-CO" sz="900" dirty="0"/>
              <a:t>Nota: el valor asegurado en el amparo de Invalidez o Desmembración accidental no es acumulable al amparo de Muerte Accidental.</a:t>
            </a:r>
          </a:p>
          <a:p>
            <a:pPr algn="just"/>
            <a:r>
              <a:rPr lang="es-CO" sz="900" dirty="0"/>
              <a:t> </a:t>
            </a:r>
          </a:p>
          <a:p>
            <a:pPr algn="ctr"/>
            <a:r>
              <a:rPr lang="es-CO" sz="900" b="1" dirty="0"/>
              <a:t>VALORES AGREGADOS: ASISTENCIA DOMICILIARIA</a:t>
            </a:r>
          </a:p>
          <a:p>
            <a:pPr algn="just"/>
            <a:endParaRPr lang="es-CO" sz="900" dirty="0"/>
          </a:p>
          <a:p>
            <a:pPr algn="just"/>
            <a:r>
              <a:rPr lang="es-CO" sz="900" dirty="0"/>
              <a:t>Nuestros afiliados que cuenten con los seguros anteriormente descritos tendrán acceso a los siguientes servicios de Asistencia Domiciliaria: </a:t>
            </a:r>
          </a:p>
          <a:p>
            <a:pPr algn="just"/>
            <a:endParaRPr lang="es-CO" sz="900" dirty="0"/>
          </a:p>
          <a:p>
            <a:pPr algn="just"/>
            <a:r>
              <a:rPr lang="es-CO" sz="900" b="1" dirty="0"/>
              <a:t>1.Servicio de cerrajería </a:t>
            </a:r>
            <a:r>
              <a:rPr lang="es-CO" sz="900" dirty="0"/>
              <a:t>únicamente para la puerta principal del inmueble.</a:t>
            </a:r>
          </a:p>
          <a:p>
            <a:pPr algn="just"/>
            <a:endParaRPr lang="es-CO" sz="900" dirty="0"/>
          </a:p>
          <a:p>
            <a:pPr algn="just"/>
            <a:r>
              <a:rPr lang="es-CO" sz="900" b="1" dirty="0"/>
              <a:t>2.Avería de instalaciones eléctricas </a:t>
            </a:r>
            <a:r>
              <a:rPr lang="es-CO" sz="900" dirty="0"/>
              <a:t>excepto averías de enchufes, interruptores, elementos de iluminación y electrodomésticos.</a:t>
            </a:r>
          </a:p>
          <a:p>
            <a:pPr algn="just"/>
            <a:r>
              <a:rPr lang="es-CO" sz="900" b="1" dirty="0"/>
              <a:t> </a:t>
            </a:r>
          </a:p>
          <a:p>
            <a:pPr algn="just"/>
            <a:r>
              <a:rPr lang="es-CO" sz="900" b="1" dirty="0"/>
              <a:t>3.Cobertura de celaduría </a:t>
            </a:r>
            <a:r>
              <a:rPr lang="es-CO" sz="900" dirty="0"/>
              <a:t>cuando se produzca rotura de cristales que comprometan considerablemente la seguridad del inmueble. </a:t>
            </a:r>
          </a:p>
          <a:p>
            <a:pPr algn="just"/>
            <a:endParaRPr lang="es-CO" sz="900" b="1" dirty="0"/>
          </a:p>
          <a:p>
            <a:pPr algn="just"/>
            <a:r>
              <a:rPr lang="es-CO" sz="900" b="1" dirty="0"/>
              <a:t>4.Cobertura de inhabilidad de la vivienda: </a:t>
            </a:r>
            <a:r>
              <a:rPr lang="es-CO" sz="900" dirty="0"/>
              <a:t>cuando a consecuencia de los siguientes eventos: incendio, explosión, inundación o anegación, caída de aeronaves o partes que se desprendan o caigan de ellas e impacto de vehículos terrestres, el inmueble asegurado no quede en condiciones de habitabilidad. La cobertura de inhabilidad de la vivienda está compuesta por las siguientes sub-coberturas: </a:t>
            </a:r>
            <a:endParaRPr lang="es-CO" sz="900" dirty="0"/>
          </a:p>
          <a:p>
            <a:pPr algn="just"/>
            <a:endParaRPr lang="es-CO" sz="900" dirty="0"/>
          </a:p>
          <a:p>
            <a:pPr algn="just"/>
            <a:r>
              <a:rPr lang="es-CO" sz="900" dirty="0"/>
              <a:t>I. </a:t>
            </a:r>
            <a:r>
              <a:rPr lang="es-CO" sz="900" b="1" dirty="0"/>
              <a:t>Gastos de hotel por la inhabitabilidad del inmueble asegurado</a:t>
            </a:r>
            <a:r>
              <a:rPr lang="es-CO" sz="900" dirty="0"/>
              <a:t>: se cubrirán los gastos del hotel para un máximo de cuatro (4) personas a razón de diez (10) SMLDV por persona y solo por el tiempo que duren las reparaciones hasta un máximo de cinco (5) días continuos.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555" y="3080098"/>
            <a:ext cx="4275191" cy="28531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980" y="1202031"/>
            <a:ext cx="3786001" cy="11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2 Rectángulo"/>
          <p:cNvSpPr/>
          <p:nvPr/>
        </p:nvSpPr>
        <p:spPr>
          <a:xfrm>
            <a:off x="-12735" y="794756"/>
            <a:ext cx="9106325" cy="1425579"/>
          </a:xfrm>
          <a:prstGeom prst="rect">
            <a:avLst/>
          </a:prstGeom>
          <a:noFill/>
          <a:ln w="285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s-ES" sz="2100" b="1" u="sng" kern="0" dirty="0">
              <a:solidFill>
                <a:srgbClr val="EAAA00"/>
              </a:solidFill>
              <a:latin typeface="Lucida Sans" pitchFamily="34" charset="0"/>
            </a:endParaRPr>
          </a:p>
          <a:p>
            <a:pPr lvl="0" algn="ctr">
              <a:defRPr/>
            </a:pPr>
            <a:r>
              <a:rPr lang="es-ES" sz="2100" b="1" u="sng" kern="0" dirty="0">
                <a:solidFill>
                  <a:srgbClr val="EAAA00"/>
                </a:solidFill>
                <a:latin typeface="Lucida Sans" pitchFamily="34" charset="0"/>
              </a:rPr>
              <a:t>Plan Integral </a:t>
            </a:r>
            <a:r>
              <a:rPr lang="es-ES" sz="2100" b="1" u="sng" kern="0" dirty="0">
                <a:solidFill>
                  <a:srgbClr val="EAAA00"/>
                </a:solidFill>
                <a:latin typeface="Lucida Sans" pitchFamily="34" charset="0"/>
              </a:rPr>
              <a:t>Unifamiliar</a:t>
            </a:r>
          </a:p>
          <a:p>
            <a:pPr lvl="0" algn="ctr">
              <a:defRPr/>
            </a:pPr>
            <a:r>
              <a:rPr lang="es-ES" sz="1500" b="1" kern="0" dirty="0">
                <a:solidFill>
                  <a:schemeClr val="tx1"/>
                </a:solidFill>
                <a:latin typeface="Lucida Sans" pitchFamily="34" charset="0"/>
              </a:rPr>
              <a:t>Hasta (7) integrantes</a:t>
            </a:r>
            <a:endParaRPr lang="es-ES" sz="1500" b="1" u="sng" kern="0" dirty="0">
              <a:solidFill>
                <a:srgbClr val="EAAA00"/>
              </a:solidFill>
              <a:latin typeface="Lucida Sans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401880" y="55701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350" dirty="0"/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395431"/>
              </p:ext>
            </p:extLst>
          </p:nvPr>
        </p:nvGraphicFramePr>
        <p:xfrm>
          <a:off x="138986" y="857251"/>
          <a:ext cx="1426649" cy="94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3" imgW="18288000" imgH="12144375" progId="AcroExch.Document.DC">
                  <p:embed/>
                </p:oleObj>
              </mc:Choice>
              <mc:Fallback>
                <p:oleObj name="Acrobat Document" r:id="rId3" imgW="18288000" imgH="121443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986" y="857251"/>
                        <a:ext cx="1426649" cy="947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12766"/>
              </p:ext>
            </p:extLst>
          </p:nvPr>
        </p:nvGraphicFramePr>
        <p:xfrm>
          <a:off x="1153391" y="2094761"/>
          <a:ext cx="6639791" cy="193167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465493"/>
                <a:gridCol w="2174298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effectLst/>
                        </a:rPr>
                        <a:t>PARENTESCO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effectLst/>
                        </a:rPr>
                        <a:t>EDAD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AFILIADO</a:t>
                      </a:r>
                      <a:r>
                        <a:rPr lang="es-CO" sz="1400" baseline="0" dirty="0" smtClean="0"/>
                        <a:t> PRINCIPAL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Sin limite de edad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2 FAMILIARES</a:t>
                      </a:r>
                      <a:r>
                        <a:rPr lang="es-CO" sz="1400" baseline="0" dirty="0" smtClean="0"/>
                        <a:t> (PADRES, CONYUGE Y/O SUEGROS)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Sin</a:t>
                      </a:r>
                      <a:r>
                        <a:rPr lang="es-CO" sz="1400" baseline="0" dirty="0" smtClean="0"/>
                        <a:t> limite de edad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  <a:tr h="1097280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4 FAMILIARES</a:t>
                      </a:r>
                      <a:r>
                        <a:rPr lang="es-CO" sz="1400" baseline="0" dirty="0" smtClean="0"/>
                        <a:t> ENTRE PARENTESCOS: (Hermanos, sobrinos, abuelos, hijos, yernos, padrastros, hermanastros, nietos, bisnietos, hijastros, tíos, nueras, primos, cuñados, personal de servicio doméstico).</a:t>
                      </a:r>
                    </a:p>
                    <a:p>
                      <a:pPr algn="just"/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Menores</a:t>
                      </a:r>
                      <a:r>
                        <a:rPr lang="es-CO" sz="1400" baseline="0" dirty="0" smtClean="0"/>
                        <a:t> de 65 años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98171"/>
              </p:ext>
            </p:extLst>
          </p:nvPr>
        </p:nvGraphicFramePr>
        <p:xfrm>
          <a:off x="275885" y="4152653"/>
          <a:ext cx="8529084" cy="1552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136"/>
                <a:gridCol w="1066136"/>
                <a:gridCol w="1066136"/>
                <a:gridCol w="1066136"/>
                <a:gridCol w="1066136"/>
                <a:gridCol w="1066136"/>
                <a:gridCol w="1066136"/>
                <a:gridCol w="1066136"/>
              </a:tblGrid>
              <a:tr h="1188720">
                <a:tc>
                  <a:txBody>
                    <a:bodyPr/>
                    <a:lstStyle/>
                    <a:p>
                      <a:pPr algn="ctr"/>
                      <a:endParaRPr lang="es-CO" sz="1400" b="1" dirty="0" smtClean="0">
                        <a:effectLst/>
                      </a:endParaRP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Valor Plan Unifamiliar </a:t>
                      </a:r>
                      <a:br>
                        <a:rPr lang="es-CO" sz="1400" b="1" dirty="0" smtClean="0">
                          <a:effectLst/>
                        </a:rPr>
                      </a:br>
                      <a:r>
                        <a:rPr lang="es-CO" sz="1400" b="1" dirty="0" smtClean="0">
                          <a:effectLst/>
                        </a:rPr>
                        <a:t>2020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Menos 35% beneficio como asociado </a:t>
                      </a: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FEMPAL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effectLst/>
                        </a:rPr>
                        <a:t>Valor Plan 2020</a:t>
                      </a:r>
                      <a:r>
                        <a:rPr lang="es-CO" sz="1200" b="1" baseline="0" dirty="0" smtClean="0">
                          <a:effectLst/>
                        </a:rPr>
                        <a:t> para el </a:t>
                      </a:r>
                      <a:r>
                        <a:rPr lang="es-CO" sz="1200" b="1" dirty="0" smtClean="0">
                          <a:effectLst/>
                        </a:rPr>
                        <a:t>asociado</a:t>
                      </a:r>
                    </a:p>
                    <a:p>
                      <a:pPr algn="ctr"/>
                      <a:r>
                        <a:rPr lang="es-CO" sz="1200" b="1" dirty="0" smtClean="0">
                          <a:effectLst/>
                        </a:rPr>
                        <a:t> sin intereses y financiado a 24 quincenas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5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CO" sz="15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Valor quincenal 2020</a:t>
                      </a:r>
                    </a:p>
                    <a:p>
                      <a:pPr marL="0" algn="l" defTabSz="914400" rtl="0" eaLnBrk="1" latinLnBrk="0" hangingPunct="1"/>
                      <a:endParaRPr lang="es-CO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b="1" dirty="0" smtClean="0">
                        <a:effectLst/>
                      </a:endParaRP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Valor quincenal 2019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Incremento quincenal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ADICIONALES (Menores </a:t>
                      </a:r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25 </a:t>
                      </a: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años)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Mayor de 25 años y Menor de 64 años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164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</a:t>
                      </a:r>
                      <a:r>
                        <a:rPr lang="es-CO" sz="1400" baseline="0" dirty="0" smtClean="0"/>
                        <a:t> 179.900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rgbClr val="FF0000"/>
                          </a:solidFill>
                        </a:rPr>
                        <a:t>- $62.965</a:t>
                      </a:r>
                      <a:endParaRPr lang="es-CO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$ 116.935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5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$ 4.872</a:t>
                      </a:r>
                      <a:endParaRPr lang="es-CO" sz="15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 $ 4.696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 $ 176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 $ </a:t>
                      </a:r>
                      <a:r>
                        <a:rPr lang="es-CO" sz="1400" dirty="0" smtClean="0"/>
                        <a:t>9.360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$37.200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4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2 Rectángulo"/>
          <p:cNvSpPr/>
          <p:nvPr/>
        </p:nvSpPr>
        <p:spPr>
          <a:xfrm>
            <a:off x="-12735" y="794756"/>
            <a:ext cx="9106325" cy="1425579"/>
          </a:xfrm>
          <a:prstGeom prst="rect">
            <a:avLst/>
          </a:prstGeom>
          <a:noFill/>
          <a:ln w="285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s-ES" sz="2100" b="1" u="sng" kern="0" dirty="0">
              <a:solidFill>
                <a:srgbClr val="EAAA00"/>
              </a:solidFill>
              <a:latin typeface="Lucida Sans" pitchFamily="34" charset="0"/>
            </a:endParaRPr>
          </a:p>
          <a:p>
            <a:pPr lvl="0" algn="ctr">
              <a:defRPr/>
            </a:pPr>
            <a:r>
              <a:rPr lang="es-ES" sz="2100" b="1" u="sng" kern="0" dirty="0">
                <a:solidFill>
                  <a:srgbClr val="EAAA00"/>
                </a:solidFill>
                <a:latin typeface="Lucida Sans" pitchFamily="34" charset="0"/>
              </a:rPr>
              <a:t>Plan Integral Diez</a:t>
            </a:r>
          </a:p>
          <a:p>
            <a:pPr lvl="0" algn="ctr">
              <a:defRPr/>
            </a:pPr>
            <a:r>
              <a:rPr lang="es-ES" sz="1500" b="1" kern="0" dirty="0">
                <a:solidFill>
                  <a:schemeClr val="tx1"/>
                </a:solidFill>
                <a:latin typeface="Lucida Sans" pitchFamily="34" charset="0"/>
              </a:rPr>
              <a:t>Hasta (10) integrantes</a:t>
            </a:r>
            <a:endParaRPr lang="es-ES" sz="1500" b="1" u="sng" kern="0" dirty="0">
              <a:solidFill>
                <a:srgbClr val="EAAA00"/>
              </a:solidFill>
              <a:latin typeface="Lucida Sans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401880" y="55701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350" dirty="0"/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395431"/>
              </p:ext>
            </p:extLst>
          </p:nvPr>
        </p:nvGraphicFramePr>
        <p:xfrm>
          <a:off x="138986" y="857251"/>
          <a:ext cx="1426649" cy="94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r:id="rId3" imgW="18288000" imgH="12144375" progId="AcroExch.Document.DC">
                  <p:embed/>
                </p:oleObj>
              </mc:Choice>
              <mc:Fallback>
                <p:oleObj name="Acrobat Document" r:id="rId3" imgW="18288000" imgH="121443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986" y="857251"/>
                        <a:ext cx="1426649" cy="947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61377"/>
              </p:ext>
            </p:extLst>
          </p:nvPr>
        </p:nvGraphicFramePr>
        <p:xfrm>
          <a:off x="1153391" y="2094761"/>
          <a:ext cx="6639791" cy="19735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465493"/>
                <a:gridCol w="2174298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effectLst/>
                        </a:rPr>
                        <a:t>PARENTESCO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effectLst/>
                        </a:rPr>
                        <a:t>EDAD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AFILIADO</a:t>
                      </a:r>
                      <a:r>
                        <a:rPr lang="es-CO" sz="1400" baseline="0" dirty="0" smtClean="0"/>
                        <a:t> PRINCIPAL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Sin limite de edad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just"/>
                      <a:r>
                        <a:rPr lang="es-CO" sz="1500" dirty="0" smtClean="0"/>
                        <a:t>2</a:t>
                      </a:r>
                      <a:r>
                        <a:rPr lang="es-CO" sz="1400" dirty="0" smtClean="0"/>
                        <a:t> FAMILIARES</a:t>
                      </a:r>
                      <a:r>
                        <a:rPr lang="es-CO" sz="1400" baseline="0" dirty="0" smtClean="0"/>
                        <a:t> (PADRES, CONYUGE Y/O SUEGROS)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Sin</a:t>
                      </a:r>
                      <a:r>
                        <a:rPr lang="es-CO" sz="1400" baseline="0" dirty="0" smtClean="0"/>
                        <a:t> limite de edad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  <a:tr h="1120140">
                <a:tc>
                  <a:txBody>
                    <a:bodyPr/>
                    <a:lstStyle/>
                    <a:p>
                      <a:pPr algn="just"/>
                      <a:r>
                        <a:rPr lang="es-CO" sz="1500" dirty="0" smtClean="0"/>
                        <a:t>7</a:t>
                      </a:r>
                      <a:r>
                        <a:rPr lang="es-CO" sz="1400" dirty="0" smtClean="0"/>
                        <a:t> FAMILIARES</a:t>
                      </a:r>
                      <a:r>
                        <a:rPr lang="es-CO" sz="1400" baseline="0" dirty="0" smtClean="0"/>
                        <a:t> ENTRE PARENTESCOS: (Hermanos, sobrinos, abuelos, hijos, yernos, padrastros, hermanastros, nietos, bisnietos, hijastros, tíos, nueras, primos, cuñados, personal de servicio doméstico).</a:t>
                      </a:r>
                    </a:p>
                    <a:p>
                      <a:pPr algn="just"/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Menores</a:t>
                      </a:r>
                      <a:r>
                        <a:rPr lang="es-CO" sz="1400" baseline="0" dirty="0" smtClean="0"/>
                        <a:t> de 65 para el ingreso y sin límite de edad de permanencia 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00765"/>
              </p:ext>
            </p:extLst>
          </p:nvPr>
        </p:nvGraphicFramePr>
        <p:xfrm>
          <a:off x="271433" y="4152653"/>
          <a:ext cx="8537988" cy="1739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249"/>
                <a:gridCol w="1067249"/>
                <a:gridCol w="1067249"/>
                <a:gridCol w="1067249"/>
                <a:gridCol w="1067249"/>
                <a:gridCol w="1067249"/>
                <a:gridCol w="1067249"/>
                <a:gridCol w="1067249"/>
              </a:tblGrid>
              <a:tr h="1371600">
                <a:tc>
                  <a:txBody>
                    <a:bodyPr/>
                    <a:lstStyle/>
                    <a:p>
                      <a:pPr algn="ctr"/>
                      <a:endParaRPr lang="es-CO" sz="1400" b="1" dirty="0" smtClean="0">
                        <a:effectLst/>
                      </a:endParaRP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Valor Plan Integral Diez 2020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Menos 35% beneficio como asociado </a:t>
                      </a: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FEMPAL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effectLst/>
                        </a:rPr>
                        <a:t>Valor Plan 2020</a:t>
                      </a:r>
                      <a:r>
                        <a:rPr lang="es-CO" sz="1200" b="1" baseline="0" dirty="0" smtClean="0">
                          <a:effectLst/>
                        </a:rPr>
                        <a:t> para el</a:t>
                      </a:r>
                      <a:r>
                        <a:rPr lang="es-CO" sz="1200" b="1" dirty="0" smtClean="0">
                          <a:effectLst/>
                        </a:rPr>
                        <a:t> asociado</a:t>
                      </a:r>
                    </a:p>
                    <a:p>
                      <a:pPr algn="ctr"/>
                      <a:r>
                        <a:rPr lang="es-CO" sz="1200" b="1" dirty="0" smtClean="0">
                          <a:effectLst/>
                        </a:rPr>
                        <a:t> sin intereses y financiado a 24 quincenas</a:t>
                      </a:r>
                    </a:p>
                    <a:p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5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Valor quincenal 2020</a:t>
                      </a:r>
                    </a:p>
                    <a:p>
                      <a:pPr marL="0" algn="l" defTabSz="914400" rtl="0" eaLnBrk="1" latinLnBrk="0" hangingPunct="1"/>
                      <a:endParaRPr lang="es-CO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b="1" dirty="0" smtClean="0">
                        <a:effectLst/>
                      </a:endParaRP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Valor quincenal 2019</a:t>
                      </a:r>
                    </a:p>
                    <a:p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Incremento quincenal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ADICIONALES (Menores </a:t>
                      </a:r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25 </a:t>
                      </a: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años)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Mayor de 25 años y Menor de 64 años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822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</a:t>
                      </a:r>
                      <a:r>
                        <a:rPr lang="es-CO" sz="1400" baseline="0" dirty="0" smtClean="0"/>
                        <a:t> 204.350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rgbClr val="FF0000"/>
                          </a:solidFill>
                        </a:rPr>
                        <a:t>- $71.522</a:t>
                      </a:r>
                      <a:endParaRPr lang="es-CO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$ 132.828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5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$ 5.535</a:t>
                      </a:r>
                      <a:endParaRPr lang="es-CO" sz="15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 $ 5.306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 $ 229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 $ 9.360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$37.200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0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2 Rectángulo"/>
          <p:cNvSpPr/>
          <p:nvPr/>
        </p:nvSpPr>
        <p:spPr>
          <a:xfrm>
            <a:off x="37675" y="660082"/>
            <a:ext cx="9106325" cy="1106021"/>
          </a:xfrm>
          <a:prstGeom prst="rect">
            <a:avLst/>
          </a:prstGeom>
          <a:noFill/>
          <a:ln w="285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s-ES" sz="2100" b="1" u="sng" kern="0" dirty="0">
              <a:solidFill>
                <a:srgbClr val="EAAA00"/>
              </a:solidFill>
              <a:latin typeface="Lucida Sans" pitchFamily="34" charset="0"/>
            </a:endParaRPr>
          </a:p>
          <a:p>
            <a:pPr lvl="0" algn="ctr">
              <a:defRPr/>
            </a:pPr>
            <a:r>
              <a:rPr lang="es-ES" sz="2100" b="1" u="sng" kern="0" dirty="0">
                <a:solidFill>
                  <a:srgbClr val="800000"/>
                </a:solidFill>
                <a:latin typeface="Lucida Sans" pitchFamily="34" charset="0"/>
              </a:rPr>
              <a:t>PLAN </a:t>
            </a:r>
            <a:r>
              <a:rPr lang="es-ES" sz="2100" b="1" u="sng" kern="0" dirty="0">
                <a:solidFill>
                  <a:srgbClr val="800000"/>
                </a:solidFill>
                <a:latin typeface="Lucida Sans" pitchFamily="34" charset="0"/>
              </a:rPr>
              <a:t>CANDELARIA</a:t>
            </a:r>
            <a:endParaRPr lang="es-ES" sz="2100" b="1" u="sng" kern="0" dirty="0">
              <a:solidFill>
                <a:srgbClr val="800000"/>
              </a:solidFill>
              <a:latin typeface="Lucida Sans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401880" y="55701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35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77993"/>
              </p:ext>
            </p:extLst>
          </p:nvPr>
        </p:nvGraphicFramePr>
        <p:xfrm>
          <a:off x="64194" y="1714836"/>
          <a:ext cx="4476234" cy="255382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256068"/>
                <a:gridCol w="2220166"/>
              </a:tblGrid>
              <a:tr h="355451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lt1"/>
                          </a:solidFill>
                          <a:effectLst/>
                        </a:rPr>
                        <a:t>CASADO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effectLst/>
                        </a:rPr>
                        <a:t>EDAD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>
                    <a:solidFill>
                      <a:srgbClr val="800000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/>
                        <a:t>AFILIADO</a:t>
                      </a:r>
                      <a:r>
                        <a:rPr lang="es-CO" sz="1200" baseline="0" dirty="0" smtClean="0"/>
                        <a:t> PRINCIPAL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Sin limite de edad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/>
                        <a:t>CONYUGE O COMPAÑERO PERMANENTE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Sin</a:t>
                      </a:r>
                      <a:r>
                        <a:rPr lang="es-CO" sz="1200" baseline="0" dirty="0" smtClean="0"/>
                        <a:t> limite de edad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/>
                        <a:t>HIJOS SOLTEROS SIN HIJOS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Con permanencia</a:t>
                      </a:r>
                      <a:r>
                        <a:rPr lang="es-CO" sz="1200" baseline="0" dirty="0" smtClean="0"/>
                        <a:t> hasta los 30 años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/>
                        <a:t>HIJOS</a:t>
                      </a:r>
                      <a:r>
                        <a:rPr lang="es-CO" sz="1200" baseline="0" dirty="0" smtClean="0"/>
                        <a:t> EN ESTADO DE GESTACIÓN  O CON INCAPACIDAD TOTAL Y PERMANENTE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Sin limite de edad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/>
                        <a:t>PADRES Y/O SUEGROS (2 Servicios</a:t>
                      </a:r>
                      <a:r>
                        <a:rPr lang="es-CO" sz="1200" baseline="0" dirty="0" smtClean="0"/>
                        <a:t> por vigencia)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Sin limite</a:t>
                      </a:r>
                      <a:r>
                        <a:rPr lang="es-CO" sz="1200" baseline="0" dirty="0" smtClean="0"/>
                        <a:t> de edad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821532"/>
              </p:ext>
            </p:extLst>
          </p:nvPr>
        </p:nvGraphicFramePr>
        <p:xfrm>
          <a:off x="271433" y="4381625"/>
          <a:ext cx="8537988" cy="1534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249"/>
                <a:gridCol w="1067249"/>
                <a:gridCol w="1067249"/>
                <a:gridCol w="1067249"/>
                <a:gridCol w="1067249"/>
                <a:gridCol w="1067249"/>
                <a:gridCol w="1067249"/>
                <a:gridCol w="1067249"/>
              </a:tblGrid>
              <a:tr h="1165860">
                <a:tc>
                  <a:txBody>
                    <a:bodyPr/>
                    <a:lstStyle/>
                    <a:p>
                      <a:pPr algn="ctr"/>
                      <a:endParaRPr lang="es-CO" sz="1400" b="1" dirty="0" smtClean="0">
                        <a:effectLst/>
                      </a:endParaRP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Valor Plan Candelaria</a:t>
                      </a:r>
                      <a:r>
                        <a:rPr lang="es-CO" sz="1400" b="1" baseline="0" dirty="0" smtClean="0">
                          <a:effectLst/>
                        </a:rPr>
                        <a:t> </a:t>
                      </a:r>
                      <a:r>
                        <a:rPr lang="es-CO" sz="1400" b="1" dirty="0" smtClean="0">
                          <a:effectLst/>
                        </a:rPr>
                        <a:t>2020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Menos 35% beneficio como asociado </a:t>
                      </a: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FEMPAL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effectLst/>
                        </a:rPr>
                        <a:t>Valor Plan 2020 para el asociado</a:t>
                      </a:r>
                    </a:p>
                    <a:p>
                      <a:pPr algn="ctr"/>
                      <a:r>
                        <a:rPr lang="es-CO" sz="1200" b="1" dirty="0" smtClean="0">
                          <a:effectLst/>
                        </a:rPr>
                        <a:t> sin intereses y financiado a 24 quincenas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5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Valor quincenal 2020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b="1" dirty="0" smtClean="0">
                        <a:effectLst/>
                      </a:endParaRP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Valor quincenal 2019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Incremento quincenal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ADICIONALES (Menores </a:t>
                      </a:r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25 </a:t>
                      </a: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años)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Mayor de 25 años y Menor de 64 años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822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</a:t>
                      </a:r>
                      <a:r>
                        <a:rPr lang="es-CO" sz="1400" baseline="0" dirty="0" smtClean="0"/>
                        <a:t> 190.690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rgbClr val="FF0000"/>
                          </a:solidFill>
                        </a:rPr>
                        <a:t>- $66.741</a:t>
                      </a:r>
                      <a:endParaRPr lang="es-CO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$ 123.949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5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$ 5,165</a:t>
                      </a:r>
                      <a:endParaRPr lang="es-CO" sz="15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 $ 4.977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 $ 188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 $ </a:t>
                      </a:r>
                      <a:r>
                        <a:rPr lang="es-CO" sz="1400" dirty="0" smtClean="0"/>
                        <a:t>90.065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$180.130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0128" y="795595"/>
            <a:ext cx="913873" cy="910501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05292"/>
              </p:ext>
            </p:extLst>
          </p:nvPr>
        </p:nvGraphicFramePr>
        <p:xfrm>
          <a:off x="4659054" y="1706096"/>
          <a:ext cx="4367789" cy="185894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224706"/>
                <a:gridCol w="2143084"/>
              </a:tblGrid>
              <a:tr h="304466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solidFill>
                            <a:schemeClr val="lt1"/>
                          </a:solidFill>
                          <a:effectLst/>
                        </a:rPr>
                        <a:t>SOLTERO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effectLst/>
                        </a:rPr>
                        <a:t>EDAD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>
                    <a:solidFill>
                      <a:srgbClr val="80000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/>
                        <a:t>AFILIADO</a:t>
                      </a:r>
                      <a:r>
                        <a:rPr lang="es-CO" sz="1200" baseline="0" dirty="0" smtClean="0"/>
                        <a:t> PRINCIPAL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Sin limite de edad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</a:tr>
              <a:tr h="251460"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/>
                        <a:t>PADRES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Sin</a:t>
                      </a:r>
                      <a:r>
                        <a:rPr lang="es-CO" sz="1200" baseline="0" dirty="0" smtClean="0"/>
                        <a:t> limite de edad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/>
                        <a:t>HERMANOS SOLTEROS SIN HIJOS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Con permanencia</a:t>
                      </a:r>
                      <a:r>
                        <a:rPr lang="es-CO" sz="1200" baseline="0" dirty="0" smtClean="0"/>
                        <a:t> hasta los 30 años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 smtClean="0"/>
                        <a:t>HERMANOS</a:t>
                      </a:r>
                      <a:r>
                        <a:rPr lang="es-CO" sz="1200" baseline="0" dirty="0" smtClean="0"/>
                        <a:t> EN ESTADO DE GESTACIÓN  O CON INCAPACIDAD TOTAL Y PERMANENTE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Sin limite de edad</a:t>
                      </a:r>
                      <a:endParaRPr lang="es-CO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8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2 Rectángulo"/>
          <p:cNvSpPr/>
          <p:nvPr/>
        </p:nvSpPr>
        <p:spPr>
          <a:xfrm>
            <a:off x="37675" y="857250"/>
            <a:ext cx="9106325" cy="1106021"/>
          </a:xfrm>
          <a:prstGeom prst="rect">
            <a:avLst/>
          </a:prstGeom>
          <a:noFill/>
          <a:ln w="285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s-ES" sz="2100" b="1" u="sng" kern="0" dirty="0">
              <a:solidFill>
                <a:srgbClr val="EAAA00"/>
              </a:solidFill>
              <a:latin typeface="Lucida Sans" pitchFamily="34" charset="0"/>
            </a:endParaRPr>
          </a:p>
          <a:p>
            <a:pPr lvl="0" algn="ctr">
              <a:defRPr/>
            </a:pPr>
            <a:r>
              <a:rPr lang="es-ES" sz="2100" b="1" u="sng" kern="0" dirty="0">
                <a:solidFill>
                  <a:srgbClr val="800000"/>
                </a:solidFill>
                <a:latin typeface="Lucida Sans" pitchFamily="34" charset="0"/>
              </a:rPr>
              <a:t>PLAN </a:t>
            </a:r>
            <a:r>
              <a:rPr lang="es-ES" sz="2100" b="1" u="sng" kern="0" dirty="0">
                <a:solidFill>
                  <a:srgbClr val="800000"/>
                </a:solidFill>
                <a:latin typeface="Lucida Sans" pitchFamily="34" charset="0"/>
              </a:rPr>
              <a:t>CANDELARIA UNIFAMILIAR</a:t>
            </a:r>
          </a:p>
          <a:p>
            <a:pPr algn="ctr">
              <a:defRPr/>
            </a:pPr>
            <a:r>
              <a:rPr lang="es-ES" sz="1500" b="1" kern="0" dirty="0">
                <a:solidFill>
                  <a:schemeClr val="tx1"/>
                </a:solidFill>
                <a:latin typeface="Lucida Sans" pitchFamily="34" charset="0"/>
              </a:rPr>
              <a:t>Hasta (7) integrantes</a:t>
            </a:r>
            <a:endParaRPr lang="es-ES" sz="1500" b="1" u="sng" kern="0" dirty="0">
              <a:solidFill>
                <a:srgbClr val="EAAA00"/>
              </a:solidFill>
              <a:latin typeface="Lucida Sans" pitchFamily="34" charset="0"/>
            </a:endParaRPr>
          </a:p>
          <a:p>
            <a:pPr lvl="0" algn="ctr">
              <a:defRPr/>
            </a:pPr>
            <a:endParaRPr lang="es-ES" sz="2100" b="1" u="sng" kern="0" dirty="0">
              <a:solidFill>
                <a:srgbClr val="800000"/>
              </a:solidFill>
              <a:latin typeface="Lucida Sans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401880" y="55701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35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37205"/>
              </p:ext>
            </p:extLst>
          </p:nvPr>
        </p:nvGraphicFramePr>
        <p:xfrm>
          <a:off x="271433" y="4381625"/>
          <a:ext cx="8537988" cy="1465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249"/>
                <a:gridCol w="1067249"/>
                <a:gridCol w="1067249"/>
                <a:gridCol w="1067249"/>
                <a:gridCol w="1067249"/>
                <a:gridCol w="1067249"/>
                <a:gridCol w="1067249"/>
                <a:gridCol w="1067249"/>
              </a:tblGrid>
              <a:tr h="1097280">
                <a:tc>
                  <a:txBody>
                    <a:bodyPr/>
                    <a:lstStyle/>
                    <a:p>
                      <a:pPr algn="ctr"/>
                      <a:endParaRPr lang="es-CO" sz="1400" b="1" dirty="0" smtClean="0">
                        <a:effectLst/>
                      </a:endParaRP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Valor Plan Candelaria Unifamiliar </a:t>
                      </a:r>
                      <a:br>
                        <a:rPr lang="es-CO" sz="1400" b="1" dirty="0" smtClean="0">
                          <a:effectLst/>
                        </a:rPr>
                      </a:br>
                      <a:r>
                        <a:rPr lang="es-CO" sz="1400" b="1" dirty="0" smtClean="0">
                          <a:effectLst/>
                        </a:rPr>
                        <a:t>2020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Menos 35% beneficio como asociado </a:t>
                      </a: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FEMPAL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effectLst/>
                        </a:rPr>
                        <a:t>Valor Plan 2019 asociado</a:t>
                      </a:r>
                    </a:p>
                    <a:p>
                      <a:pPr algn="ctr"/>
                      <a:r>
                        <a:rPr lang="es-CO" sz="1200" b="1" dirty="0" smtClean="0">
                          <a:effectLst/>
                        </a:rPr>
                        <a:t> sin intereses y financiado a 24 quincenas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5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Valor quincenal 2020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b="1" dirty="0" smtClean="0">
                        <a:effectLst/>
                      </a:endParaRP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Valor quincenal 2019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Incremento</a:t>
                      </a:r>
                    </a:p>
                    <a:p>
                      <a:pPr algn="ctr" fontAlgn="ctr"/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quincenal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ADICIONALES (Menores </a:t>
                      </a:r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25 </a:t>
                      </a: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años)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Mayor de 25 años y Menor de 64 años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822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</a:t>
                      </a:r>
                      <a:r>
                        <a:rPr lang="es-CO" sz="1400" baseline="0" dirty="0" smtClean="0"/>
                        <a:t> 243.120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rgbClr val="FF0000"/>
                          </a:solidFill>
                        </a:rPr>
                        <a:t>- $85.092</a:t>
                      </a:r>
                      <a:endParaRPr lang="es-CO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$ 158,028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5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$ 6.585</a:t>
                      </a:r>
                      <a:endParaRPr lang="es-CO" sz="15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 $ 6.342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 $ 243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 $ </a:t>
                      </a:r>
                      <a:r>
                        <a:rPr lang="es-CO" sz="1400" dirty="0" smtClean="0"/>
                        <a:t>116.280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$232.560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0128" y="795595"/>
            <a:ext cx="913873" cy="910501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39439"/>
              </p:ext>
            </p:extLst>
          </p:nvPr>
        </p:nvGraphicFramePr>
        <p:xfrm>
          <a:off x="1153391" y="2094761"/>
          <a:ext cx="6639791" cy="193167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465493"/>
                <a:gridCol w="2174298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effectLst/>
                        </a:rPr>
                        <a:t>PARENTESCO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effectLst/>
                        </a:rPr>
                        <a:t>EDAD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>
                    <a:solidFill>
                      <a:srgbClr val="800000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AFILIADO</a:t>
                      </a:r>
                      <a:r>
                        <a:rPr lang="es-CO" sz="1400" baseline="0" dirty="0" smtClean="0"/>
                        <a:t> PRINCIPAL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Sin limite de edad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2 FAMILIARES</a:t>
                      </a:r>
                      <a:r>
                        <a:rPr lang="es-CO" sz="1400" baseline="0" dirty="0" smtClean="0"/>
                        <a:t> (PADRES, CONYUGE Y/O SUEGROS)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Sin</a:t>
                      </a:r>
                      <a:r>
                        <a:rPr lang="es-CO" sz="1400" baseline="0" dirty="0" smtClean="0"/>
                        <a:t> limite de edad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  <a:tr h="1097280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4 FAMILIARES</a:t>
                      </a:r>
                      <a:r>
                        <a:rPr lang="es-CO" sz="1400" baseline="0" dirty="0" smtClean="0"/>
                        <a:t> ENTRE PARENTESCOS: (Hermanos, sobrinos, abuelos, hijos, yernos, padrastros, hermanastros, nietos, bisnietos, hijastros, tíos, nueras, primos, cuñados, personal de servicio doméstico).</a:t>
                      </a:r>
                    </a:p>
                    <a:p>
                      <a:pPr algn="just"/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Menores</a:t>
                      </a:r>
                      <a:r>
                        <a:rPr lang="es-CO" sz="1400" baseline="0" dirty="0" smtClean="0"/>
                        <a:t> de 65 años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3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2 Rectángulo"/>
          <p:cNvSpPr/>
          <p:nvPr/>
        </p:nvSpPr>
        <p:spPr>
          <a:xfrm>
            <a:off x="37675" y="857250"/>
            <a:ext cx="9106325" cy="1106021"/>
          </a:xfrm>
          <a:prstGeom prst="rect">
            <a:avLst/>
          </a:prstGeom>
          <a:noFill/>
          <a:ln w="285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s-ES" sz="2100" b="1" u="sng" kern="0" dirty="0">
              <a:solidFill>
                <a:srgbClr val="EAAA00"/>
              </a:solidFill>
              <a:latin typeface="Lucida Sans" pitchFamily="34" charset="0"/>
            </a:endParaRPr>
          </a:p>
          <a:p>
            <a:pPr lvl="0" algn="ctr">
              <a:defRPr/>
            </a:pPr>
            <a:r>
              <a:rPr lang="es-ES" sz="2100" b="1" u="sng" kern="0" dirty="0">
                <a:solidFill>
                  <a:srgbClr val="800000"/>
                </a:solidFill>
                <a:latin typeface="Lucida Sans" pitchFamily="34" charset="0"/>
              </a:rPr>
              <a:t>PLAN </a:t>
            </a:r>
            <a:r>
              <a:rPr lang="es-ES" sz="2100" b="1" u="sng" kern="0" dirty="0">
                <a:solidFill>
                  <a:srgbClr val="800000"/>
                </a:solidFill>
                <a:latin typeface="Lucida Sans" pitchFamily="34" charset="0"/>
              </a:rPr>
              <a:t>CANDELARIA DIEZ</a:t>
            </a:r>
          </a:p>
          <a:p>
            <a:pPr algn="ctr">
              <a:defRPr/>
            </a:pPr>
            <a:r>
              <a:rPr lang="es-ES" sz="1500" b="1" kern="0" dirty="0">
                <a:solidFill>
                  <a:schemeClr val="tx1"/>
                </a:solidFill>
                <a:latin typeface="Lucida Sans" pitchFamily="34" charset="0"/>
              </a:rPr>
              <a:t>Hasta (10) integrantes</a:t>
            </a:r>
            <a:endParaRPr lang="es-ES" sz="1500" b="1" u="sng" kern="0" dirty="0">
              <a:solidFill>
                <a:srgbClr val="EAAA00"/>
              </a:solidFill>
              <a:latin typeface="Lucida Sans" pitchFamily="34" charset="0"/>
            </a:endParaRPr>
          </a:p>
          <a:p>
            <a:pPr lvl="0" algn="ctr">
              <a:defRPr/>
            </a:pPr>
            <a:endParaRPr lang="es-ES" sz="2100" b="1" u="sng" kern="0" dirty="0">
              <a:solidFill>
                <a:srgbClr val="800000"/>
              </a:solidFill>
              <a:latin typeface="Lucida Sans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401880" y="55701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35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75882"/>
              </p:ext>
            </p:extLst>
          </p:nvPr>
        </p:nvGraphicFramePr>
        <p:xfrm>
          <a:off x="271433" y="4381625"/>
          <a:ext cx="8537988" cy="1534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249"/>
                <a:gridCol w="1067249"/>
                <a:gridCol w="1067249"/>
                <a:gridCol w="1067249"/>
                <a:gridCol w="1067249"/>
                <a:gridCol w="1067249"/>
                <a:gridCol w="1067249"/>
                <a:gridCol w="1067249"/>
              </a:tblGrid>
              <a:tr h="1165860">
                <a:tc>
                  <a:txBody>
                    <a:bodyPr/>
                    <a:lstStyle/>
                    <a:p>
                      <a:pPr algn="ctr"/>
                      <a:endParaRPr lang="es-CO" sz="1400" b="1" dirty="0" smtClean="0">
                        <a:effectLst/>
                      </a:endParaRP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Valor Plan Candelaria Unifamiliar </a:t>
                      </a:r>
                      <a:br>
                        <a:rPr lang="es-CO" sz="1400" b="1" dirty="0" smtClean="0">
                          <a:effectLst/>
                        </a:rPr>
                      </a:br>
                      <a:r>
                        <a:rPr lang="es-CO" sz="1400" b="1" dirty="0" smtClean="0">
                          <a:effectLst/>
                        </a:rPr>
                        <a:t>2020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Menos 35% beneficio como asociado </a:t>
                      </a: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FEMPAL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effectLst/>
                        </a:rPr>
                        <a:t>Valor Plan 2020</a:t>
                      </a:r>
                      <a:r>
                        <a:rPr lang="es-CO" sz="1200" b="1" baseline="0" dirty="0" smtClean="0">
                          <a:effectLst/>
                        </a:rPr>
                        <a:t> para el </a:t>
                      </a:r>
                      <a:r>
                        <a:rPr lang="es-CO" sz="1200" b="1" dirty="0" smtClean="0">
                          <a:effectLst/>
                        </a:rPr>
                        <a:t>asociado</a:t>
                      </a:r>
                    </a:p>
                    <a:p>
                      <a:pPr algn="ctr"/>
                      <a:r>
                        <a:rPr lang="es-CO" sz="1200" b="1" dirty="0" smtClean="0">
                          <a:effectLst/>
                        </a:rPr>
                        <a:t> sin intereses y financiado a 24 quincenas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5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Valor quincenal 2020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b="1" dirty="0" smtClean="0">
                        <a:effectLst/>
                      </a:endParaRPr>
                    </a:p>
                    <a:p>
                      <a:pPr algn="ctr"/>
                      <a:r>
                        <a:rPr lang="es-CO" sz="1400" b="1" dirty="0" smtClean="0">
                          <a:effectLst/>
                        </a:rPr>
                        <a:t>Valor quincenal 2019</a:t>
                      </a:r>
                      <a:endParaRPr lang="es-CO" sz="1400" b="1" dirty="0">
                        <a:effectLst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ADICIONALES (Menores </a:t>
                      </a:r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25 </a:t>
                      </a: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años)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Mayor de 25 años y Menor de 64 años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822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</a:t>
                      </a:r>
                      <a:r>
                        <a:rPr lang="es-CO" sz="1400" baseline="0" dirty="0" smtClean="0"/>
                        <a:t> 252.820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rgbClr val="FF0000"/>
                          </a:solidFill>
                        </a:rPr>
                        <a:t>- $88.487</a:t>
                      </a:r>
                      <a:endParaRPr lang="es-CO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$ 164.333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5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$ 6.848</a:t>
                      </a:r>
                      <a:endParaRPr lang="es-CO" sz="15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$ 6.595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$253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 $ </a:t>
                      </a:r>
                      <a:r>
                        <a:rPr lang="es-CO" sz="1400" dirty="0" smtClean="0"/>
                        <a:t>121.130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$242.260</a:t>
                      </a:r>
                      <a:endParaRPr lang="es-C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0128" y="795595"/>
            <a:ext cx="913873" cy="910501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90512"/>
              </p:ext>
            </p:extLst>
          </p:nvPr>
        </p:nvGraphicFramePr>
        <p:xfrm>
          <a:off x="1153391" y="2094761"/>
          <a:ext cx="6639791" cy="193167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465493"/>
                <a:gridCol w="2174298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effectLst/>
                        </a:rPr>
                        <a:t>PARENTESCO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effectLst/>
                        </a:rPr>
                        <a:t>EDAD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>
                    <a:solidFill>
                      <a:srgbClr val="800000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AFILIADO</a:t>
                      </a:r>
                      <a:r>
                        <a:rPr lang="es-CO" sz="1400" baseline="0" dirty="0" smtClean="0"/>
                        <a:t> PRINCIPAL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Sin limite de edad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2 FAMILIARES</a:t>
                      </a:r>
                      <a:r>
                        <a:rPr lang="es-CO" sz="1400" baseline="0" dirty="0" smtClean="0"/>
                        <a:t> (PADRES, CONYUGE Y/O SUEGROS)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Sin</a:t>
                      </a:r>
                      <a:r>
                        <a:rPr lang="es-CO" sz="1400" baseline="0" dirty="0" smtClean="0"/>
                        <a:t> limite de edad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  <a:tr h="1097280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 smtClean="0"/>
                        <a:t>7 FAMILIARES</a:t>
                      </a:r>
                      <a:r>
                        <a:rPr lang="es-CO" sz="1400" baseline="0" dirty="0" smtClean="0"/>
                        <a:t> ENTRE PARENTESCOS: (Hermanos, sobrinos, abuelos, hijos, yernos, padrastros, hermanastros, nietos, bisnietos, hijastros, tíos, nueras, primos, cuñados, personal de servicio doméstico).</a:t>
                      </a:r>
                    </a:p>
                    <a:p>
                      <a:pPr algn="just"/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Menores</a:t>
                      </a:r>
                      <a:r>
                        <a:rPr lang="es-CO" sz="1400" baseline="0" dirty="0" smtClean="0"/>
                        <a:t> de 65 para el ingreso y sin límite de edad de permanencia 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0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28899" y="1160748"/>
            <a:ext cx="4732295" cy="675000"/>
          </a:xfrm>
          <a:prstGeom prst="rect">
            <a:avLst/>
          </a:prstGeom>
          <a:solidFill>
            <a:srgbClr val="F8E08E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614" y="1228218"/>
            <a:ext cx="4266474" cy="5400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CO" b="1" dirty="0">
                <a:solidFill>
                  <a:srgbClr val="007749"/>
                </a:solidFill>
                <a:latin typeface="Lucida Sans" pitchFamily="34" charset="0"/>
              </a:rPr>
              <a:t>Cobertura Nacional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601304" y="1970838"/>
            <a:ext cx="4353095" cy="31228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CO" sz="1500" dirty="0">
                <a:solidFill>
                  <a:srgbClr val="007749"/>
                </a:solidFill>
                <a:latin typeface="Lucida Sans" pitchFamily="34" charset="0"/>
              </a:rPr>
              <a:t>Los Olivos es la entidad de Servicio Exequial con mayor cubrimiento en Colombia.</a:t>
            </a:r>
          </a:p>
          <a:p>
            <a:pPr marL="728663" indent="-257175" algn="just">
              <a:lnSpc>
                <a:spcPct val="120000"/>
              </a:lnSpc>
              <a:spcBef>
                <a:spcPts val="0"/>
              </a:spcBef>
              <a:buClr>
                <a:srgbClr val="EAAA00"/>
              </a:buClr>
            </a:pPr>
            <a:endParaRPr lang="es-CO" sz="300" i="1" dirty="0">
              <a:solidFill>
                <a:srgbClr val="007749"/>
              </a:solidFill>
              <a:latin typeface="Lucida Sans" pitchFamily="34" charset="0"/>
            </a:endParaRPr>
          </a:p>
          <a:p>
            <a:pPr marL="728663" indent="-257175" algn="just">
              <a:lnSpc>
                <a:spcPct val="120000"/>
              </a:lnSpc>
              <a:spcBef>
                <a:spcPts val="0"/>
              </a:spcBef>
              <a:buClr>
                <a:srgbClr val="EAAA00"/>
              </a:buClr>
            </a:pPr>
            <a:r>
              <a:rPr lang="es-CO" sz="1350" i="1" dirty="0">
                <a:solidFill>
                  <a:srgbClr val="007749"/>
                </a:solidFill>
                <a:latin typeface="Lucida Sans" pitchFamily="34" charset="0"/>
              </a:rPr>
              <a:t>8 Parques Cementerios propios.</a:t>
            </a:r>
          </a:p>
          <a:p>
            <a:pPr marL="728663" indent="-257175" algn="just">
              <a:lnSpc>
                <a:spcPct val="120000"/>
              </a:lnSpc>
              <a:spcBef>
                <a:spcPts val="0"/>
              </a:spcBef>
              <a:buClr>
                <a:srgbClr val="EAAA00"/>
              </a:buClr>
            </a:pPr>
            <a:r>
              <a:rPr lang="es-CO" sz="1350" i="1" dirty="0">
                <a:solidFill>
                  <a:srgbClr val="007749"/>
                </a:solidFill>
                <a:latin typeface="Lucida Sans" pitchFamily="34" charset="0"/>
              </a:rPr>
              <a:t>13 Unidades Crematorias.</a:t>
            </a:r>
          </a:p>
          <a:p>
            <a:pPr marL="728663" indent="-257175" algn="just">
              <a:lnSpc>
                <a:spcPct val="120000"/>
              </a:lnSpc>
              <a:spcBef>
                <a:spcPts val="0"/>
              </a:spcBef>
              <a:buClr>
                <a:srgbClr val="EAAA00"/>
              </a:buClr>
            </a:pPr>
            <a:r>
              <a:rPr lang="es-CO" sz="1350" i="1" dirty="0">
                <a:solidFill>
                  <a:srgbClr val="007749"/>
                </a:solidFill>
                <a:latin typeface="Lucida Sans" pitchFamily="34" charset="0"/>
              </a:rPr>
              <a:t>283 Salas de Velación.</a:t>
            </a:r>
          </a:p>
          <a:p>
            <a:pPr marL="728663" indent="-257175" algn="just">
              <a:lnSpc>
                <a:spcPct val="120000"/>
              </a:lnSpc>
              <a:spcBef>
                <a:spcPts val="0"/>
              </a:spcBef>
              <a:buClr>
                <a:srgbClr val="EAAA00"/>
              </a:buClr>
            </a:pPr>
            <a:r>
              <a:rPr lang="es-CO" sz="1350" i="1" dirty="0">
                <a:solidFill>
                  <a:srgbClr val="007749"/>
                </a:solidFill>
                <a:latin typeface="Lucida Sans" pitchFamily="34" charset="0"/>
              </a:rPr>
              <a:t>94 sedes propias.</a:t>
            </a:r>
          </a:p>
          <a:p>
            <a:pPr marL="728663" indent="-257175" algn="just">
              <a:lnSpc>
                <a:spcPct val="120000"/>
              </a:lnSpc>
              <a:spcBef>
                <a:spcPts val="0"/>
              </a:spcBef>
              <a:buClr>
                <a:srgbClr val="EAAA00"/>
              </a:buClr>
            </a:pPr>
            <a:r>
              <a:rPr lang="es-CO" sz="1350" i="1" dirty="0">
                <a:solidFill>
                  <a:srgbClr val="007749"/>
                </a:solidFill>
                <a:latin typeface="Lucida Sans" pitchFamily="34" charset="0"/>
              </a:rPr>
              <a:t>345 convenios a nivel nacional.</a:t>
            </a:r>
          </a:p>
          <a:p>
            <a:pPr marL="728663" indent="-257175" algn="just">
              <a:lnSpc>
                <a:spcPct val="120000"/>
              </a:lnSpc>
              <a:spcBef>
                <a:spcPts val="0"/>
              </a:spcBef>
              <a:buClr>
                <a:srgbClr val="EAAA00"/>
              </a:buClr>
            </a:pPr>
            <a:r>
              <a:rPr lang="es-CO" sz="1350" i="1" dirty="0">
                <a:solidFill>
                  <a:srgbClr val="007749"/>
                </a:solidFill>
                <a:latin typeface="Lucida Sans" pitchFamily="34" charset="0"/>
              </a:rPr>
              <a:t>1.810 Colaboradores.</a:t>
            </a:r>
          </a:p>
          <a:p>
            <a:pPr marL="728663" indent="-257175" algn="just">
              <a:lnSpc>
                <a:spcPct val="120000"/>
              </a:lnSpc>
              <a:spcBef>
                <a:spcPts val="0"/>
              </a:spcBef>
              <a:buClr>
                <a:srgbClr val="EAAA00"/>
              </a:buClr>
            </a:pPr>
            <a:r>
              <a:rPr lang="es-CO" sz="1350" i="1" dirty="0">
                <a:solidFill>
                  <a:srgbClr val="007749"/>
                </a:solidFill>
                <a:latin typeface="Lucida Sans" pitchFamily="34" charset="0"/>
              </a:rPr>
              <a:t>1.315.160 familias protegidas</a:t>
            </a:r>
          </a:p>
          <a:p>
            <a:pPr marL="728663" indent="-257175" algn="just">
              <a:lnSpc>
                <a:spcPct val="120000"/>
              </a:lnSpc>
              <a:spcBef>
                <a:spcPts val="0"/>
              </a:spcBef>
              <a:buClr>
                <a:srgbClr val="EAAA00"/>
              </a:buClr>
            </a:pPr>
            <a:r>
              <a:rPr lang="es-CO" sz="1350" i="1" dirty="0">
                <a:solidFill>
                  <a:srgbClr val="007749"/>
                </a:solidFill>
                <a:latin typeface="Lucida Sans" pitchFamily="34" charset="0"/>
              </a:rPr>
              <a:t>6.178.214 personas protegidas.</a:t>
            </a:r>
          </a:p>
          <a:p>
            <a:pPr marL="728663" indent="-257175" algn="just">
              <a:lnSpc>
                <a:spcPct val="120000"/>
              </a:lnSpc>
              <a:spcBef>
                <a:spcPts val="0"/>
              </a:spcBef>
              <a:buClr>
                <a:srgbClr val="EAAA00"/>
              </a:buClr>
            </a:pPr>
            <a:r>
              <a:rPr lang="es-CO" sz="1350" i="1" dirty="0">
                <a:solidFill>
                  <a:srgbClr val="007749"/>
                </a:solidFill>
                <a:latin typeface="Lucida Sans" pitchFamily="34" charset="0"/>
              </a:rPr>
              <a:t>11.065 empresas </a:t>
            </a:r>
            <a:endParaRPr lang="es-CO" sz="1800" i="1" dirty="0">
              <a:solidFill>
                <a:srgbClr val="007749"/>
              </a:solidFill>
              <a:latin typeface="Lucida Sans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CO" sz="1500" i="1" dirty="0">
              <a:solidFill>
                <a:srgbClr val="007749"/>
              </a:solidFill>
              <a:latin typeface="Lucida Sans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25470" y="5258028"/>
            <a:ext cx="4203428" cy="626981"/>
          </a:xfrm>
          <a:prstGeom prst="roundRect">
            <a:avLst>
              <a:gd name="adj" fmla="val 11585"/>
            </a:avLst>
          </a:prstGeom>
          <a:solidFill>
            <a:srgbClr val="007749">
              <a:alpha val="6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95693" y="5373217"/>
            <a:ext cx="3862983" cy="6454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CO" sz="1050" b="1" dirty="0">
                <a:solidFill>
                  <a:schemeClr val="bg1"/>
                </a:solidFill>
                <a:latin typeface="Lucida Sans" pitchFamily="34" charset="0"/>
              </a:rPr>
              <a:t>Somos la única compañía con cubrimiento del servicio en todo el País de principio a fin, sin intermediación. </a:t>
            </a:r>
            <a:endParaRPr lang="es-CO" sz="1050" i="1" dirty="0">
              <a:solidFill>
                <a:schemeClr val="bg1"/>
              </a:solidFill>
              <a:latin typeface="Lucida Sans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2" y="1388908"/>
            <a:ext cx="3771900" cy="398430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6848" y="958188"/>
            <a:ext cx="4050046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100" b="1" dirty="0">
                <a:solidFill>
                  <a:srgbClr val="007749"/>
                </a:solidFill>
                <a:latin typeface="Lucida Sans" pitchFamily="34" charset="0"/>
              </a:rPr>
              <a:t>Red Nacional Los Olivos</a:t>
            </a:r>
          </a:p>
        </p:txBody>
      </p:sp>
      <p:pic>
        <p:nvPicPr>
          <p:cNvPr id="16" name="Google Shape;86;p13"/>
          <p:cNvPicPr preferRelativeResize="0"/>
          <p:nvPr/>
        </p:nvPicPr>
        <p:blipFill rotWithShape="1">
          <a:blip r:embed="rId4">
            <a:alphaModFix/>
          </a:blip>
          <a:srcRect l="2135" r="67095"/>
          <a:stretch/>
        </p:blipFill>
        <p:spPr>
          <a:xfrm>
            <a:off x="8349216" y="5372425"/>
            <a:ext cx="794784" cy="6283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81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851844" y="1030469"/>
            <a:ext cx="6300192" cy="675000"/>
          </a:xfrm>
          <a:prstGeom prst="rect">
            <a:avLst/>
          </a:prstGeom>
          <a:solidFill>
            <a:srgbClr val="F8E08E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>
              <a:solidFill>
                <a:srgbClr val="595478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450758" y="1120460"/>
            <a:ext cx="6192180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700" b="1" dirty="0">
                <a:solidFill>
                  <a:srgbClr val="595478"/>
                </a:solidFill>
                <a:latin typeface="Lucida Sans" pitchFamily="34" charset="0"/>
              </a:rPr>
              <a:t>Nuestro Homenaje al Amor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2569484" y="4841071"/>
            <a:ext cx="2524073" cy="703205"/>
          </a:xfrm>
          <a:prstGeom prst="roundRect">
            <a:avLst>
              <a:gd name="adj" fmla="val 2272"/>
            </a:avLst>
          </a:prstGeom>
          <a:noFill/>
          <a:ln>
            <a:solidFill>
              <a:srgbClr val="7474C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01216" indent="-71438">
              <a:buFont typeface="Arial" pitchFamily="34" charset="0"/>
              <a:buChar char="•"/>
            </a:pPr>
            <a:endParaRPr lang="es-ES" sz="900" dirty="0">
              <a:solidFill>
                <a:srgbClr val="EAAA00"/>
              </a:solidFill>
              <a:latin typeface="Lucida Sans" pitchFamily="34" charset="0"/>
            </a:endParaRPr>
          </a:p>
          <a:p>
            <a:pPr marL="201216" indent="-71438">
              <a:buFont typeface="Arial" pitchFamily="34" charset="0"/>
              <a:buChar char="•"/>
            </a:pPr>
            <a:r>
              <a:rPr lang="es-ES" sz="900" dirty="0">
                <a:solidFill>
                  <a:srgbClr val="7030A0"/>
                </a:solidFill>
                <a:latin typeface="Lucida Sans" pitchFamily="34" charset="0"/>
              </a:rPr>
              <a:t>Misas colectivas de mes y aniversario.</a:t>
            </a:r>
          </a:p>
          <a:p>
            <a:pPr marL="201216" indent="-71438">
              <a:buFont typeface="Arial" pitchFamily="34" charset="0"/>
              <a:buChar char="•"/>
            </a:pPr>
            <a:r>
              <a:rPr lang="es-ES" sz="900" dirty="0">
                <a:solidFill>
                  <a:srgbClr val="7030A0"/>
                </a:solidFill>
                <a:latin typeface="Lucida Sans" pitchFamily="34" charset="0"/>
              </a:rPr>
              <a:t>Asistencia jurídica exequial telefónica .</a:t>
            </a:r>
          </a:p>
          <a:p>
            <a:pPr marL="201216" indent="-71438">
              <a:buFont typeface="Arial" pitchFamily="34" charset="0"/>
              <a:buChar char="•"/>
            </a:pPr>
            <a:r>
              <a:rPr lang="es-ES" sz="900" dirty="0">
                <a:solidFill>
                  <a:srgbClr val="7030A0"/>
                </a:solidFill>
                <a:latin typeface="Lucida Sans" pitchFamily="34" charset="0"/>
              </a:rPr>
              <a:t>Apoyo en el manejo del duelo</a:t>
            </a:r>
            <a:r>
              <a:rPr lang="es-ES" sz="900" dirty="0">
                <a:solidFill>
                  <a:srgbClr val="EAAA00"/>
                </a:solidFill>
                <a:latin typeface="Lucida Sans" pitchFamily="34" charset="0"/>
              </a:rPr>
              <a:t>.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2724806" y="4396495"/>
            <a:ext cx="2081853" cy="359186"/>
          </a:xfrm>
          <a:prstGeom prst="roundRect">
            <a:avLst/>
          </a:prstGeom>
          <a:solidFill>
            <a:srgbClr val="59547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>
                <a:solidFill>
                  <a:srgbClr val="EAAA00"/>
                </a:solidFill>
                <a:latin typeface="Lucida Sans" pitchFamily="34" charset="0"/>
              </a:rPr>
              <a:t>Servicios Complementarios</a:t>
            </a:r>
          </a:p>
        </p:txBody>
      </p:sp>
      <p:grpSp>
        <p:nvGrpSpPr>
          <p:cNvPr id="33" name="32 Grupo"/>
          <p:cNvGrpSpPr/>
          <p:nvPr/>
        </p:nvGrpSpPr>
        <p:grpSpPr>
          <a:xfrm>
            <a:off x="113425" y="1538891"/>
            <a:ext cx="8964996" cy="3057804"/>
            <a:chOff x="443372" y="1224136"/>
            <a:chExt cx="11305256" cy="4077072"/>
          </a:xfrm>
        </p:grpSpPr>
        <p:pic>
          <p:nvPicPr>
            <p:cNvPr id="34" name="Picture 5" descr="Z:\mercadeo\logo\hojita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28499" flipV="1">
              <a:off x="9108244" y="2821138"/>
              <a:ext cx="664865" cy="2773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 descr="Z:\mercadeo\logo\hojita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2220" flipH="1">
              <a:off x="2819110" y="2743243"/>
              <a:ext cx="722859" cy="301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Z:\mercadeo\logo\hojita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796130" flipH="1" flipV="1">
              <a:off x="5726391" y="763874"/>
              <a:ext cx="722859" cy="301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7" name="36 Diagrama"/>
            <p:cNvGraphicFramePr/>
            <p:nvPr>
              <p:extLst>
                <p:ext uri="{D42A27DB-BD31-4B8C-83A1-F6EECF244321}">
                  <p14:modId xmlns:p14="http://schemas.microsoft.com/office/powerpoint/2010/main" val="3249844464"/>
                </p:ext>
              </p:extLst>
            </p:nvPr>
          </p:nvGraphicFramePr>
          <p:xfrm>
            <a:off x="443372" y="1224136"/>
            <a:ext cx="11305256" cy="40770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38" name="37 Grupo"/>
            <p:cNvGrpSpPr/>
            <p:nvPr/>
          </p:nvGrpSpPr>
          <p:grpSpPr>
            <a:xfrm>
              <a:off x="767408" y="3739891"/>
              <a:ext cx="720080" cy="720080"/>
              <a:chOff x="664320" y="3861048"/>
              <a:chExt cx="720080" cy="720080"/>
            </a:xfrm>
          </p:grpSpPr>
          <p:sp>
            <p:nvSpPr>
              <p:cNvPr id="45" name="44 Elipse"/>
              <p:cNvSpPr/>
              <p:nvPr/>
            </p:nvSpPr>
            <p:spPr>
              <a:xfrm>
                <a:off x="664320" y="3861048"/>
                <a:ext cx="720080" cy="720080"/>
              </a:xfrm>
              <a:prstGeom prst="ellipse">
                <a:avLst/>
              </a:prstGeom>
              <a:solidFill>
                <a:srgbClr val="5954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350"/>
              </a:p>
            </p:txBody>
          </p:sp>
          <p:pic>
            <p:nvPicPr>
              <p:cNvPr id="46" name="Picture 2" descr="C:\Users\ddiaz\Pictures\corazon-con-variante-de-linea-de-vida_318-49566.jpg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56" y="3992053"/>
                <a:ext cx="494208" cy="49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38 Elipse"/>
            <p:cNvSpPr/>
            <p:nvPr/>
          </p:nvSpPr>
          <p:spPr>
            <a:xfrm>
              <a:off x="3278191" y="2044054"/>
              <a:ext cx="720080" cy="720080"/>
            </a:xfrm>
            <a:prstGeom prst="ellipse">
              <a:avLst/>
            </a:prstGeom>
            <a:solidFill>
              <a:srgbClr val="595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pic>
          <p:nvPicPr>
            <p:cNvPr id="40" name="Picture 5" descr="C:\Users\ddiaz\Downloads\spellbook.png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991" y="2163854"/>
              <a:ext cx="480480" cy="48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40 Elipse"/>
            <p:cNvSpPr/>
            <p:nvPr/>
          </p:nvSpPr>
          <p:spPr>
            <a:xfrm>
              <a:off x="6518911" y="3739891"/>
              <a:ext cx="720080" cy="720080"/>
            </a:xfrm>
            <a:prstGeom prst="ellipse">
              <a:avLst/>
            </a:prstGeom>
            <a:solidFill>
              <a:srgbClr val="595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pic>
          <p:nvPicPr>
            <p:cNvPr id="42" name="Picture 6" descr="C:\Users\ddiaz\Downloads\rose-1154830_1280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77809">
              <a:off x="6518519" y="4008453"/>
              <a:ext cx="797972" cy="398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42 Elipse"/>
            <p:cNvSpPr/>
            <p:nvPr/>
          </p:nvSpPr>
          <p:spPr>
            <a:xfrm>
              <a:off x="9350575" y="1911610"/>
              <a:ext cx="720080" cy="720080"/>
            </a:xfrm>
            <a:prstGeom prst="ellipse">
              <a:avLst/>
            </a:prstGeom>
            <a:solidFill>
              <a:srgbClr val="595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pic>
          <p:nvPicPr>
            <p:cNvPr id="44" name="Picture 7" descr="C:\Users\ddiaz\Downloads\tree-black-silhouette-shape.png"/>
            <p:cNvPicPr>
              <a:picLocks noChangeAspect="1" noChangeArrowheads="1"/>
            </p:cNvPicPr>
            <p:nvPr/>
          </p:nvPicPr>
          <p:blipFill>
            <a:blip r:embed="rId1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2809" y="2026518"/>
              <a:ext cx="455612" cy="455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Google Shape;86;p13"/>
          <p:cNvPicPr preferRelativeResize="0"/>
          <p:nvPr/>
        </p:nvPicPr>
        <p:blipFill rotWithShape="1">
          <a:blip r:embed="rId14">
            <a:alphaModFix/>
          </a:blip>
          <a:srcRect l="2135" r="67095"/>
          <a:stretch/>
        </p:blipFill>
        <p:spPr>
          <a:xfrm>
            <a:off x="8349216" y="5372425"/>
            <a:ext cx="794784" cy="6283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6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9485"/>
            <a:ext cx="9144000" cy="63137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17382" y="6038849"/>
            <a:ext cx="15092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$9.730 Anuales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17382" y="313270"/>
            <a:ext cx="19267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$1,353 </a:t>
            </a:r>
          </a:p>
          <a:p>
            <a:pPr algn="ctr"/>
            <a:r>
              <a: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quincenales 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mascota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346" t="75030" r="57285"/>
          <a:stretch/>
        </p:blipFill>
        <p:spPr>
          <a:xfrm>
            <a:off x="5396592" y="4405846"/>
            <a:ext cx="3486151" cy="81405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36843" y="1537298"/>
            <a:ext cx="5453743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 Mascotas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s-CO" sz="1350" b="1" dirty="0">
                <a:solidFill>
                  <a:srgbClr val="002060"/>
                </a:solidFill>
              </a:rPr>
              <a:t>Consultorio veterinario telefónico: 	 6 eventos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s-CO" sz="1350" b="1" dirty="0">
                <a:solidFill>
                  <a:srgbClr val="002060"/>
                </a:solidFill>
              </a:rPr>
              <a:t>Consulta médica veterinaria: 2 eventos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s-CO" sz="1350" b="1" dirty="0">
                <a:solidFill>
                  <a:srgbClr val="002060"/>
                </a:solidFill>
              </a:rPr>
              <a:t>Traslado de la mascota a centro veterinario : 2 eventos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s-CO" sz="1350" b="1" dirty="0">
                <a:solidFill>
                  <a:srgbClr val="002060"/>
                </a:solidFill>
              </a:rPr>
              <a:t>Auxilio para medicamentos en caso de accidente: (Hasta 5 SMLV)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s-CO" sz="1350" b="1" dirty="0">
                <a:solidFill>
                  <a:srgbClr val="002060"/>
                </a:solidFill>
              </a:rPr>
              <a:t>Vacunación de refuerzos: 1 evento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s-CO" sz="1350" b="1" dirty="0">
                <a:solidFill>
                  <a:srgbClr val="002060"/>
                </a:solidFill>
              </a:rPr>
              <a:t>Asistencia legal telefónica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s-CO" sz="1350" b="1" dirty="0">
                <a:solidFill>
                  <a:srgbClr val="002060"/>
                </a:solidFill>
              </a:rPr>
              <a:t>Representación legal telefónica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s-CO" sz="1350" b="1" dirty="0">
                <a:solidFill>
                  <a:srgbClr val="002060"/>
                </a:solidFill>
              </a:rPr>
              <a:t>Asistencia Exequial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s-CO" sz="1350" b="1" dirty="0">
                <a:solidFill>
                  <a:srgbClr val="002060"/>
                </a:solidFill>
              </a:rPr>
              <a:t>Servicio de eutanasia por enfermedad o accidente grave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s-CO" sz="1350" b="1" dirty="0">
                <a:solidFill>
                  <a:srgbClr val="002060"/>
                </a:solidFill>
              </a:rPr>
              <a:t>Servicio de incineración 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s-CO" sz="1350" b="1" dirty="0">
                <a:solidFill>
                  <a:srgbClr val="002060"/>
                </a:solidFill>
              </a:rPr>
              <a:t>Referenciación y coordinación de cementerios de mascotas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s-CO" sz="1350" b="1" dirty="0">
                <a:solidFill>
                  <a:srgbClr val="002060"/>
                </a:solidFill>
              </a:rPr>
              <a:t>Asistencia de referenciación</a:t>
            </a:r>
          </a:p>
        </p:txBody>
      </p:sp>
    </p:spTree>
    <p:extLst>
      <p:ext uri="{BB962C8B-B14F-4D97-AF65-F5344CB8AC3E}">
        <p14:creationId xmlns:p14="http://schemas.microsoft.com/office/powerpoint/2010/main" val="13645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1427</Words>
  <Application>Microsoft Office PowerPoint</Application>
  <PresentationFormat>Presentación en pantalla (4:3)</PresentationFormat>
  <Paragraphs>301</Paragraphs>
  <Slides>13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Rambla</vt:lpstr>
      <vt:lpstr>Times New Roman</vt:lpstr>
      <vt:lpstr>Wingdings</vt:lpstr>
      <vt:lpstr>Tema de Office</vt:lpstr>
      <vt:lpstr>Acrobat 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Cobertura Nacional</vt:lpstr>
      <vt:lpstr>Presentación de PowerPoint</vt:lpstr>
      <vt:lpstr>Presentación de PowerPoint</vt:lpstr>
      <vt:lpstr>MASCOTAS</vt:lpstr>
      <vt:lpstr>REPATRIACIÓN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Practicante Mercadeo</dc:creator>
  <cp:lastModifiedBy>Adriana Esmeralda Barbosa Hortua</cp:lastModifiedBy>
  <cp:revision>65</cp:revision>
  <cp:lastPrinted>2020-03-09T21:23:19Z</cp:lastPrinted>
  <dcterms:created xsi:type="dcterms:W3CDTF">2018-10-04T17:01:44Z</dcterms:created>
  <dcterms:modified xsi:type="dcterms:W3CDTF">2020-03-09T21:23:20Z</dcterms:modified>
</cp:coreProperties>
</file>